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40"/>
  </p:notesMasterIdLst>
  <p:handoutMasterIdLst>
    <p:handoutMasterId r:id="rId41"/>
  </p:handoutMasterIdLst>
  <p:sldIdLst>
    <p:sldId id="257" r:id="rId2"/>
    <p:sldId id="259" r:id="rId3"/>
    <p:sldId id="268" r:id="rId4"/>
    <p:sldId id="300" r:id="rId5"/>
    <p:sldId id="301" r:id="rId6"/>
    <p:sldId id="302" r:id="rId7"/>
    <p:sldId id="303" r:id="rId8"/>
    <p:sldId id="305" r:id="rId9"/>
    <p:sldId id="306" r:id="rId10"/>
    <p:sldId id="309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4" r:id="rId24"/>
    <p:sldId id="326" r:id="rId25"/>
    <p:sldId id="328" r:id="rId26"/>
    <p:sldId id="330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1" r:id="rId36"/>
    <p:sldId id="401" r:id="rId37"/>
    <p:sldId id="402" r:id="rId38"/>
    <p:sldId id="296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1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55031-9676-4EE4-93F9-50FC21C807AA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3907C-7F99-4EA4-A98F-D41D613B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03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A4600-6D29-44E5-BDAC-E0B5EF24C347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78FC4-073E-4FBD-837E-EFA5336B2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69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99A2A-8CDF-4C00-A9DA-687D8EE5F65B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5601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EB28-7C3A-482E-9F01-F5B3C9C3512C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7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A60F-C607-44A5-AB0C-D72C4C171CCC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9878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A60F-C607-44A5-AB0C-D72C4C171CCC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329095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A60F-C607-44A5-AB0C-D72C4C171CCC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77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A60F-C607-44A5-AB0C-D72C4C171CCC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26816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A60F-C607-44A5-AB0C-D72C4C171CCC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0075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417C-CA97-4532-9D04-41AF4EE017FA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41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9166-FED1-4F98-BF9A-6BAE620783C7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5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B94A-2270-4514-AFC7-58285840288B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09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5FFD-77DD-4A26-8FB4-BEF7FEAE09A4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4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50ED-5A6F-4EEF-8F9D-1EE013715878}" type="datetime1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6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1459-54E3-436A-9594-D0DBFCDD67C8}" type="datetime1">
              <a:rPr lang="en-US" smtClean="0"/>
              <a:t>3/2/2023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3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5A796-0741-41D1-B56A-6D1921F76EB2}" type="datetime1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09AE-9055-4E20-A327-B63B67366A64}" type="datetime1">
              <a:rPr lang="en-US" smtClean="0"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91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26C2-068F-4130-A6AD-066D8F3A2A62}" type="datetime1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69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989A-33FB-4B27-85CB-0C99726C874C}" type="datetime1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1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3A60F-C607-44A5-AB0C-D72C4C171CCC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795863-2509-495E-A4D3-2D1EB08A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37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2857" y="381001"/>
            <a:ext cx="11495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140" y="3497942"/>
            <a:ext cx="11756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</a:rPr>
              <a:t>TITLE OF THE TOPIC </a:t>
            </a:r>
            <a:r>
              <a:rPr lang="en-US" sz="2800" dirty="0" smtClean="0">
                <a:latin typeface="Book Antiqua" panose="02040602050305030304" pitchFamily="18" charset="0"/>
              </a:rPr>
              <a:t>: </a:t>
            </a:r>
            <a:r>
              <a:rPr lang="en-IN" sz="2800" dirty="0"/>
              <a:t>Diagnosis and Treatment Planning </a:t>
            </a:r>
            <a:r>
              <a:rPr lang="en-IN" sz="2800" dirty="0" smtClean="0"/>
              <a:t>for</a:t>
            </a:r>
          </a:p>
          <a:p>
            <a:r>
              <a:rPr lang="en-IN" sz="2800" dirty="0"/>
              <a:t> </a:t>
            </a:r>
            <a:r>
              <a:rPr lang="en-IN" sz="2800" dirty="0" smtClean="0"/>
              <a:t>                                                </a:t>
            </a:r>
            <a:r>
              <a:rPr lang="en-IN" sz="2800" dirty="0"/>
              <a:t>Complete </a:t>
            </a:r>
            <a:r>
              <a:rPr lang="en-IN" sz="2800" dirty="0" smtClean="0"/>
              <a:t>Dentures- part one 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200" y="5715000"/>
            <a:ext cx="11393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ook Antiqua" panose="02040602050305030304" pitchFamily="18" charset="0"/>
              </a:rPr>
              <a:t>DEPARTMENT OF </a:t>
            </a:r>
            <a:r>
              <a:rPr lang="en-US" sz="2800" dirty="0" smtClean="0">
                <a:latin typeface="Book Antiqua" panose="02040602050305030304" pitchFamily="18" charset="0"/>
              </a:rPr>
              <a:t>PROSTHODONTICS AND CROWN &amp; BRIDGE  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4630058" y="1233714"/>
            <a:ext cx="1857828" cy="21145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4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>
            <a:spLocks/>
          </p:cNvSpPr>
          <p:nvPr/>
        </p:nvSpPr>
        <p:spPr>
          <a:xfrm>
            <a:off x="348343" y="746676"/>
            <a:ext cx="997948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0" indent="-742950" algn="ctr">
              <a:spcBef>
                <a:spcPts val="100"/>
              </a:spcBef>
              <a:buFont typeface="+mj-lt"/>
              <a:buAutoNum type="alphaUcPeriod" startAt="2"/>
              <a:defRPr/>
            </a:pPr>
            <a:r>
              <a:rPr lang="en-IN" sz="4000" b="1" spc="-10" dirty="0">
                <a:latin typeface="+mj-lt"/>
                <a:ea typeface="+mj-ea"/>
                <a:cs typeface="+mj-cs"/>
              </a:rPr>
              <a:t>OBSERVATION OF </a:t>
            </a:r>
            <a:r>
              <a:rPr lang="en-IN" sz="4000" b="1" spc="-5" dirty="0">
                <a:latin typeface="+mj-lt"/>
                <a:ea typeface="+mj-ea"/>
                <a:cs typeface="+mj-cs"/>
              </a:rPr>
              <a:t>THE</a:t>
            </a:r>
            <a:r>
              <a:rPr lang="en-IN" sz="4000" b="1" spc="-40" dirty="0">
                <a:latin typeface="+mj-lt"/>
                <a:ea typeface="+mj-ea"/>
                <a:cs typeface="+mj-cs"/>
              </a:rPr>
              <a:t> </a:t>
            </a:r>
            <a:r>
              <a:rPr lang="en-IN" sz="4000" b="1" spc="-10" dirty="0">
                <a:latin typeface="+mj-lt"/>
                <a:ea typeface="+mj-ea"/>
                <a:cs typeface="+mj-cs"/>
              </a:rPr>
              <a:t>PATIENT</a:t>
            </a:r>
            <a:endParaRPr lang="en-IN" sz="40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10</a:t>
            </a:fld>
            <a:endParaRPr lang="en-IN" dirty="0"/>
          </a:p>
        </p:txBody>
      </p:sp>
      <p:sp>
        <p:nvSpPr>
          <p:cNvPr id="4" name="object 6"/>
          <p:cNvSpPr txBox="1"/>
          <p:nvPr/>
        </p:nvSpPr>
        <p:spPr>
          <a:xfrm>
            <a:off x="624114" y="1753214"/>
            <a:ext cx="10196286" cy="2260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sz="2400" b="1" spc="-5" dirty="0">
                <a:latin typeface="Calibri"/>
                <a:cs typeface="Calibri"/>
              </a:rPr>
              <a:t>Begins when the patient enters the dental clinic. </a:t>
            </a:r>
            <a:endParaRPr lang="en-IN" sz="2400" b="1" spc="-5" dirty="0">
              <a:latin typeface="Calibri"/>
              <a:cs typeface="Calibri"/>
            </a:endParaRPr>
          </a:p>
          <a:p>
            <a:pPr marL="12700" marR="5080">
              <a:lnSpc>
                <a:spcPct val="1208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sz="2400" b="1" spc="-5" dirty="0">
                <a:latin typeface="Calibri"/>
                <a:cs typeface="Calibri"/>
              </a:rPr>
              <a:t>Aspects to be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observed</a:t>
            </a:r>
            <a:endParaRPr sz="2400" dirty="0">
              <a:latin typeface="Calibri"/>
              <a:cs typeface="Calibri"/>
            </a:endParaRPr>
          </a:p>
          <a:p>
            <a:pPr marL="537845" marR="4208145" indent="-457200">
              <a:lnSpc>
                <a:spcPct val="120500"/>
              </a:lnSpc>
              <a:spcBef>
                <a:spcPts val="10"/>
              </a:spcBef>
              <a:buFont typeface="+mj-lt"/>
              <a:buAutoNum type="arabicPeriod"/>
            </a:pP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Motor skills</a:t>
            </a:r>
            <a:endParaRPr lang="en-IN" sz="2400" b="1" spc="-5" dirty="0">
              <a:solidFill>
                <a:srgbClr val="FFFF00"/>
              </a:solidFill>
              <a:latin typeface="Calibri"/>
              <a:cs typeface="Calibri"/>
            </a:endParaRPr>
          </a:p>
          <a:p>
            <a:pPr marL="537845" marR="4208145" indent="-457200">
              <a:lnSpc>
                <a:spcPct val="120500"/>
              </a:lnSpc>
              <a:spcBef>
                <a:spcPts val="10"/>
              </a:spcBef>
              <a:buFont typeface="+mj-lt"/>
              <a:buAutoNum type="arabicPeriod"/>
            </a:pP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Facial</a:t>
            </a:r>
            <a:r>
              <a:rPr lang="en-IN" sz="2400" b="1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features</a:t>
            </a:r>
            <a:endParaRPr lang="en-IN" sz="2400" dirty="0">
              <a:solidFill>
                <a:srgbClr val="FFFF00"/>
              </a:solidFill>
              <a:latin typeface="Calibri"/>
              <a:cs typeface="Calibri"/>
            </a:endParaRPr>
          </a:p>
          <a:p>
            <a:pPr marL="537845" marR="4208145" indent="-457200">
              <a:lnSpc>
                <a:spcPct val="120500"/>
              </a:lnSpc>
              <a:spcBef>
                <a:spcPts val="10"/>
              </a:spcBef>
              <a:buFont typeface="+mj-lt"/>
              <a:buAutoNum type="arabicPeriod"/>
            </a:pPr>
            <a:r>
              <a:rPr lang="en-IN" sz="2400" b="1" spc="-10" dirty="0">
                <a:solidFill>
                  <a:srgbClr val="FFFF00"/>
                </a:solidFill>
                <a:latin typeface="Calibri"/>
                <a:cs typeface="Calibri"/>
              </a:rPr>
              <a:t>Attitude and Adaptive  Response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6461720"/>
            <a:ext cx="9144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Winkler - Essentials of Complete Denture </a:t>
            </a:r>
            <a:r>
              <a:rPr lang="en-IN" dirty="0" err="1"/>
              <a:t>Prostodontics</a:t>
            </a:r>
            <a:r>
              <a:rPr lang="en-IN" dirty="0"/>
              <a:t> 2nd Edition</a:t>
            </a:r>
          </a:p>
        </p:txBody>
      </p:sp>
      <p:sp>
        <p:nvSpPr>
          <p:cNvPr id="6" name="Slide Number Placeholder 8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C7636B-4FBC-4DAB-B503-CB7272E35FD0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53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06930" y="765809"/>
            <a:ext cx="3538220" cy="0"/>
          </a:xfrm>
          <a:custGeom>
            <a:avLst/>
            <a:gdLst/>
            <a:ahLst/>
            <a:cxnLst/>
            <a:rect l="l" t="t" r="r" b="b"/>
            <a:pathLst>
              <a:path w="3538220">
                <a:moveTo>
                  <a:pt x="0" y="0"/>
                </a:moveTo>
                <a:lnTo>
                  <a:pt x="3538220" y="0"/>
                </a:lnTo>
              </a:path>
            </a:pathLst>
          </a:custGeom>
          <a:ln w="381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4000" y="266122"/>
            <a:ext cx="9144000" cy="382156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12700" rIns="0" bIns="0" rtlCol="0" anchor="ctr">
            <a:spAutoFit/>
          </a:bodyPr>
          <a:lstStyle/>
          <a:p>
            <a:pPr marL="755650" indent="-742950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IN" sz="2400" spc="-5" dirty="0">
                <a:solidFill>
                  <a:srgbClr val="FF0000"/>
                </a:solidFill>
                <a:latin typeface="+mn-lt"/>
              </a:rPr>
              <a:t>M</a:t>
            </a:r>
            <a:r>
              <a:rPr sz="2400" spc="-5" dirty="0" err="1">
                <a:solidFill>
                  <a:srgbClr val="FF0000"/>
                </a:solidFill>
                <a:latin typeface="+mn-lt"/>
              </a:rPr>
              <a:t>otor</a:t>
            </a:r>
            <a:r>
              <a:rPr sz="2400" spc="-90" dirty="0">
                <a:solidFill>
                  <a:srgbClr val="FF0000"/>
                </a:solidFill>
                <a:latin typeface="+mn-lt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+mn-lt"/>
              </a:rPr>
              <a:t>Skills:</a:t>
            </a:r>
            <a:endParaRPr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z="2400" smtClean="0"/>
              <a:pPr/>
              <a:t>11</a:t>
            </a:fld>
            <a:endParaRPr lang="en-IN" sz="2400"/>
          </a:p>
        </p:txBody>
      </p:sp>
      <p:sp>
        <p:nvSpPr>
          <p:cNvPr id="5" name="object 5"/>
          <p:cNvSpPr/>
          <p:nvPr/>
        </p:nvSpPr>
        <p:spPr>
          <a:xfrm>
            <a:off x="2078990" y="737869"/>
            <a:ext cx="3538220" cy="0"/>
          </a:xfrm>
          <a:custGeom>
            <a:avLst/>
            <a:gdLst/>
            <a:ahLst/>
            <a:cxnLst/>
            <a:rect l="l" t="t" r="r" b="b"/>
            <a:pathLst>
              <a:path w="3538220">
                <a:moveTo>
                  <a:pt x="0" y="0"/>
                </a:moveTo>
                <a:lnTo>
                  <a:pt x="353822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580571" y="1215391"/>
            <a:ext cx="10784115" cy="38792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lang="en-IN" sz="2400" dirty="0"/>
              <a:t>CVA, Bell’s Palsy, nerve blocks for  trigeminal neuralgia - </a:t>
            </a:r>
            <a:r>
              <a:rPr lang="en-IN" sz="2400" dirty="0" err="1"/>
              <a:t>hemiplagia</a:t>
            </a:r>
            <a:r>
              <a:rPr lang="en-IN" sz="2400" dirty="0"/>
              <a:t> and  </a:t>
            </a:r>
            <a:r>
              <a:rPr lang="en-IN" sz="2400" dirty="0" err="1"/>
              <a:t>dyskinesia</a:t>
            </a:r>
            <a:r>
              <a:rPr lang="en-IN" sz="2400" dirty="0"/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8343" y="2996952"/>
            <a:ext cx="8771993" cy="72135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lang="en-IN" sz="2400" dirty="0"/>
              <a:t>Facial tremors/spasms indicate  Parkinson’s disease, nervous habits or  possibly drug induced </a:t>
            </a:r>
            <a:r>
              <a:rPr lang="en-IN" sz="2400" dirty="0" err="1"/>
              <a:t>tardive</a:t>
            </a:r>
            <a:r>
              <a:rPr lang="en-IN" sz="2400" dirty="0"/>
              <a:t> </a:t>
            </a:r>
            <a:r>
              <a:rPr lang="en-IN" sz="2400" dirty="0" err="1"/>
              <a:t>dyskinesia</a:t>
            </a:r>
            <a:r>
              <a:rPr lang="en-IN" sz="2400" dirty="0"/>
              <a:t>.</a:t>
            </a:r>
          </a:p>
        </p:txBody>
      </p:sp>
      <p:sp>
        <p:nvSpPr>
          <p:cNvPr id="15" name="object 15"/>
          <p:cNvSpPr/>
          <p:nvPr/>
        </p:nvSpPr>
        <p:spPr>
          <a:xfrm>
            <a:off x="9367930" y="2276872"/>
            <a:ext cx="1300070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Rectangle 18"/>
          <p:cNvSpPr/>
          <p:nvPr/>
        </p:nvSpPr>
        <p:spPr>
          <a:xfrm>
            <a:off x="566057" y="5085184"/>
            <a:ext cx="11263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/>
              <a:t>Dizziness may be a side effect of medication or </a:t>
            </a:r>
            <a:r>
              <a:rPr lang="en-IN" sz="2400" dirty="0" smtClean="0"/>
              <a:t>a cerebrovascular </a:t>
            </a:r>
            <a:r>
              <a:rPr lang="en-IN" sz="2400" dirty="0"/>
              <a:t>accident.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4000" y="6309320"/>
            <a:ext cx="91440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dirty="0"/>
              <a:t>Winkler - Essentials of Complete Denture </a:t>
            </a:r>
            <a:r>
              <a:rPr lang="en-IN" sz="2400" dirty="0" err="1"/>
              <a:t>Prostodontics</a:t>
            </a:r>
            <a:r>
              <a:rPr lang="en-IN" sz="2400" dirty="0"/>
              <a:t> 2nd Edition</a:t>
            </a:r>
          </a:p>
        </p:txBody>
      </p:sp>
    </p:spTree>
    <p:extLst>
      <p:ext uri="{BB962C8B-B14F-4D97-AF65-F5344CB8AC3E}">
        <p14:creationId xmlns:p14="http://schemas.microsoft.com/office/powerpoint/2010/main" val="182926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935" y="383458"/>
            <a:ext cx="10905379" cy="59012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tx1"/>
                </a:solidFill>
              </a:rPr>
              <a:t>Vertigo may also be due to orthostatic hypotension or be a signal of low blood pressure, overcorrected high blood pressure, or cerebral ischemia.</a:t>
            </a:r>
          </a:p>
          <a:p>
            <a:pPr>
              <a:buFont typeface="Wingdings" panose="05000000000000000000" pitchFamily="2" charset="2"/>
              <a:buChar char="Ø"/>
            </a:pPr>
            <a:endParaRPr lang="en-IN" sz="24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tx1"/>
                </a:solidFill>
              </a:rPr>
              <a:t>Ankle </a:t>
            </a:r>
            <a:r>
              <a:rPr lang="en-IN" sz="2400" dirty="0" err="1" smtClean="0">
                <a:solidFill>
                  <a:schemeClr val="tx1"/>
                </a:solidFill>
              </a:rPr>
              <a:t>edema</a:t>
            </a:r>
            <a:r>
              <a:rPr lang="en-IN" sz="2400" dirty="0" smtClean="0">
                <a:solidFill>
                  <a:schemeClr val="tx1"/>
                </a:solidFill>
              </a:rPr>
              <a:t> is often associated with congestive heart failure, poor circulation, or kidney disease</a:t>
            </a:r>
          </a:p>
          <a:p>
            <a:pPr>
              <a:buFont typeface="Wingdings" panose="05000000000000000000" pitchFamily="2" charset="2"/>
              <a:buChar char="Ø"/>
            </a:pPr>
            <a:endParaRPr lang="en-IN" sz="2400" dirty="0" smtClean="0">
              <a:solidFill>
                <a:schemeClr val="tx1"/>
              </a:solidFill>
            </a:endParaRPr>
          </a:p>
          <a:p>
            <a:pPr marL="287020" marR="5080">
              <a:lnSpc>
                <a:spcPts val="2590"/>
              </a:lnSpc>
              <a:spcBef>
                <a:spcPts val="425"/>
              </a:spcBef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tx1"/>
                </a:solidFill>
              </a:rPr>
              <a:t>   Psychotropic drug therapy may show  </a:t>
            </a:r>
          </a:p>
          <a:p>
            <a:pPr marL="915670" marR="5080" lvl="1" indent="-571500">
              <a:lnSpc>
                <a:spcPts val="2590"/>
              </a:lnSpc>
              <a:spcBef>
                <a:spcPts val="425"/>
              </a:spcBef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tx1"/>
                </a:solidFill>
              </a:rPr>
              <a:t>Uncontrollable chewing movements</a:t>
            </a:r>
          </a:p>
          <a:p>
            <a:pPr marL="915670" marR="5080" lvl="1" indent="-571500">
              <a:lnSpc>
                <a:spcPts val="2590"/>
              </a:lnSpc>
              <a:spcBef>
                <a:spcPts val="425"/>
              </a:spcBef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tx1"/>
                </a:solidFill>
              </a:rPr>
              <a:t>Licking and smacking of lips</a:t>
            </a:r>
          </a:p>
          <a:p>
            <a:pPr marL="915670" marR="5080" lvl="1" indent="-571500">
              <a:lnSpc>
                <a:spcPts val="2590"/>
              </a:lnSpc>
              <a:spcBef>
                <a:spcPts val="425"/>
              </a:spcBef>
              <a:buFont typeface="Wingdings" panose="05000000000000000000" pitchFamily="2" charset="2"/>
              <a:buChar char="Ø"/>
            </a:pPr>
            <a:r>
              <a:rPr lang="en-IN" sz="2400" dirty="0" err="1" smtClean="0">
                <a:solidFill>
                  <a:schemeClr val="tx1"/>
                </a:solidFill>
              </a:rPr>
              <a:t>Unco-ordinated</a:t>
            </a:r>
            <a:r>
              <a:rPr lang="en-IN" sz="2400" dirty="0" smtClean="0">
                <a:solidFill>
                  <a:schemeClr val="tx1"/>
                </a:solidFill>
              </a:rPr>
              <a:t> tongue movements</a:t>
            </a:r>
          </a:p>
          <a:p>
            <a:pPr marL="915670" marR="5080" lvl="1" indent="-571500">
              <a:lnSpc>
                <a:spcPts val="2590"/>
              </a:lnSpc>
              <a:spcBef>
                <a:spcPts val="425"/>
              </a:spcBef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tx1"/>
                </a:solidFill>
              </a:rPr>
              <a:t>Twitching of the nose</a:t>
            </a:r>
          </a:p>
          <a:p>
            <a:pPr marL="915670" marR="5080" lvl="1" indent="-571500">
              <a:lnSpc>
                <a:spcPts val="2590"/>
              </a:lnSpc>
              <a:spcBef>
                <a:spcPts val="425"/>
              </a:spcBef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tx1"/>
                </a:solidFill>
              </a:rPr>
              <a:t> Puffing of cheek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557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514" y="711199"/>
            <a:ext cx="10638972" cy="44157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12700">
              <a:spcBef>
                <a:spcPts val="1410"/>
              </a:spcBef>
            </a:pPr>
            <a:r>
              <a:rPr sz="4000" b="1" spc="-5" dirty="0">
                <a:solidFill>
                  <a:srgbClr val="FF0000"/>
                </a:solidFill>
                <a:latin typeface="Calibri"/>
                <a:cs typeface="Calibri"/>
              </a:rPr>
              <a:t>DIAGNOSIS:</a:t>
            </a:r>
            <a:endParaRPr lang="en-IN" sz="4000" b="1" spc="-5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>
              <a:spcBef>
                <a:spcPts val="1410"/>
              </a:spcBef>
            </a:pPr>
            <a:endParaRPr sz="4000" dirty="0">
              <a:solidFill>
                <a:srgbClr val="FFFF00"/>
              </a:solidFill>
              <a:latin typeface="Calibri"/>
              <a:cs typeface="Calibri"/>
            </a:endParaRPr>
          </a:p>
          <a:p>
            <a:pPr marL="355600" marR="197485" indent="-342900">
              <a:lnSpc>
                <a:spcPct val="101000"/>
              </a:lnSpc>
              <a:spcBef>
                <a:spcPts val="6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IN" sz="2800" dirty="0"/>
              <a:t>Check </a:t>
            </a:r>
            <a:r>
              <a:rPr lang="en-IN" sz="2800" u="sng" dirty="0"/>
              <a:t>fluency</a:t>
            </a:r>
            <a:r>
              <a:rPr lang="en-IN" sz="2800" dirty="0"/>
              <a:t> and </a:t>
            </a:r>
            <a:r>
              <a:rPr lang="en-IN" sz="2800" u="sng" dirty="0"/>
              <a:t>quality</a:t>
            </a:r>
            <a:r>
              <a:rPr lang="en-IN" sz="2800" dirty="0"/>
              <a:t> of patient’s  speech</a:t>
            </a:r>
          </a:p>
          <a:p>
            <a:pPr marL="355600" indent="-342900">
              <a:spcBef>
                <a:spcPts val="6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IN" sz="2800" dirty="0"/>
              <a:t>Best judged during casual conversation</a:t>
            </a:r>
          </a:p>
          <a:p>
            <a:pPr marL="355600" indent="-342900">
              <a:spcBef>
                <a:spcPts val="6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IN" sz="2800" dirty="0"/>
              <a:t>If the speech problem is not due to the present dentures, it is not likely to be corrected or improved with new prostheses</a:t>
            </a:r>
            <a:r>
              <a:rPr lang="en-IN" sz="2800" dirty="0" smtClean="0"/>
              <a:t>.</a:t>
            </a:r>
            <a:endParaRPr lang="en-IN" sz="2800" b="1" spc="-5" dirty="0">
              <a:solidFill>
                <a:srgbClr val="0A0908"/>
              </a:solidFill>
              <a:latin typeface="Calibri"/>
              <a:cs typeface="Calibri"/>
            </a:endParaRPr>
          </a:p>
          <a:p>
            <a:pPr marL="355600" indent="-342900">
              <a:spcBef>
                <a:spcPts val="6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220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66260" y="1261110"/>
            <a:ext cx="4277360" cy="0"/>
          </a:xfrm>
          <a:custGeom>
            <a:avLst/>
            <a:gdLst/>
            <a:ahLst/>
            <a:cxnLst/>
            <a:rect l="l" t="t" r="r" b="b"/>
            <a:pathLst>
              <a:path w="4277359">
                <a:moveTo>
                  <a:pt x="0" y="0"/>
                </a:moveTo>
                <a:lnTo>
                  <a:pt x="4277360" y="0"/>
                </a:lnTo>
              </a:path>
            </a:pathLst>
          </a:custGeom>
          <a:ln w="381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25621" y="604520"/>
            <a:ext cx="4294505" cy="69596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pc="-5" dirty="0"/>
              <a:t>2. </a:t>
            </a:r>
            <a:r>
              <a:rPr spc="-10" dirty="0"/>
              <a:t>Facial</a:t>
            </a:r>
            <a:r>
              <a:rPr spc="-60" dirty="0"/>
              <a:t> </a:t>
            </a:r>
            <a:r>
              <a:rPr spc="-5" dirty="0"/>
              <a:t>features:</a:t>
            </a:r>
            <a:endParaRPr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14</a:t>
            </a:fld>
            <a:endParaRPr lang="en-IN"/>
          </a:p>
        </p:txBody>
      </p:sp>
      <p:sp>
        <p:nvSpPr>
          <p:cNvPr id="4" name="object 4"/>
          <p:cNvSpPr/>
          <p:nvPr/>
        </p:nvSpPr>
        <p:spPr>
          <a:xfrm>
            <a:off x="4338320" y="1233169"/>
            <a:ext cx="4277360" cy="0"/>
          </a:xfrm>
          <a:custGeom>
            <a:avLst/>
            <a:gdLst/>
            <a:ahLst/>
            <a:cxnLst/>
            <a:rect l="l" t="t" r="r" b="b"/>
            <a:pathLst>
              <a:path w="4277359">
                <a:moveTo>
                  <a:pt x="0" y="0"/>
                </a:moveTo>
                <a:lnTo>
                  <a:pt x="427736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7030" y="1785621"/>
            <a:ext cx="9591420" cy="1838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225" marR="944880" indent="-137160">
              <a:lnSpc>
                <a:spcPct val="1208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Dentist must</a:t>
            </a:r>
            <a:r>
              <a:rPr sz="24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note  </a:t>
            </a:r>
            <a:endParaRPr lang="en-IN" sz="2400" b="1" spc="-5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469265" marR="944880" indent="-457200">
              <a:lnSpc>
                <a:spcPct val="120800"/>
              </a:lnSpc>
              <a:spcBef>
                <a:spcPts val="100"/>
              </a:spcBef>
              <a:buFont typeface="+mj-lt"/>
              <a:buAutoNum type="arabicPeriod"/>
            </a:pPr>
            <a:r>
              <a:rPr sz="2400" b="1" spc="-5" dirty="0">
                <a:latin typeface="Calibri"/>
                <a:cs typeface="Calibri"/>
              </a:rPr>
              <a:t>Length</a:t>
            </a:r>
            <a:r>
              <a:rPr lang="en-IN" sz="2400" b="1" spc="-5" dirty="0">
                <a:latin typeface="Calibri"/>
                <a:cs typeface="Calibri"/>
              </a:rPr>
              <a:t> and Form 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face </a:t>
            </a:r>
            <a:endParaRPr lang="en-IN" sz="2400" b="1" spc="-5" dirty="0">
              <a:latin typeface="Calibri"/>
              <a:cs typeface="Calibri"/>
            </a:endParaRPr>
          </a:p>
          <a:p>
            <a:pPr marL="469265" marR="944880" indent="-457200">
              <a:lnSpc>
                <a:spcPct val="120800"/>
              </a:lnSpc>
              <a:spcBef>
                <a:spcPts val="100"/>
              </a:spcBef>
              <a:buFont typeface="+mj-lt"/>
              <a:buAutoNum type="arabicPeriod"/>
            </a:pPr>
            <a:r>
              <a:rPr sz="2400" b="1" spc="-5" dirty="0">
                <a:latin typeface="Calibri"/>
                <a:cs typeface="Calibri"/>
              </a:rPr>
              <a:t> Labial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fullness</a:t>
            </a:r>
            <a:endParaRPr lang="en-IN" sz="2400" dirty="0">
              <a:latin typeface="Calibri"/>
              <a:cs typeface="Calibri"/>
            </a:endParaRPr>
          </a:p>
          <a:p>
            <a:pPr marL="469265" marR="944880" indent="-457200">
              <a:lnSpc>
                <a:spcPct val="120800"/>
              </a:lnSpc>
              <a:spcBef>
                <a:spcPts val="100"/>
              </a:spcBef>
              <a:buFont typeface="+mj-lt"/>
              <a:buAutoNum type="arabicPeriod"/>
            </a:pPr>
            <a:r>
              <a:rPr sz="2400" b="1" spc="-5" dirty="0">
                <a:latin typeface="Calibri"/>
                <a:cs typeface="Calibri"/>
              </a:rPr>
              <a:t>Apparent support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lips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52229" y="1930400"/>
            <a:ext cx="3668486" cy="3889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44571" y="1988457"/>
            <a:ext cx="3048000" cy="3251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524000" y="6309320"/>
            <a:ext cx="9144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Winkler - Essentials of Complete Denture </a:t>
            </a:r>
            <a:r>
              <a:rPr lang="en-IN" dirty="0" err="1"/>
              <a:t>Prostodontics</a:t>
            </a:r>
            <a:r>
              <a:rPr lang="en-IN" dirty="0"/>
              <a:t> 2nd Edition</a:t>
            </a:r>
          </a:p>
        </p:txBody>
      </p:sp>
    </p:spTree>
    <p:extLst>
      <p:ext uri="{BB962C8B-B14F-4D97-AF65-F5344CB8AC3E}">
        <p14:creationId xmlns:p14="http://schemas.microsoft.com/office/powerpoint/2010/main" val="72141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1545" y="404664"/>
            <a:ext cx="207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150" dirty="0">
                <a:solidFill>
                  <a:srgbClr val="FFFF00"/>
                </a:solidFill>
                <a:latin typeface="Symbol"/>
                <a:cs typeface="Symbol"/>
              </a:rPr>
              <a:t></a:t>
            </a:r>
            <a:endParaRPr dirty="0">
              <a:solidFill>
                <a:srgbClr val="FFFF00"/>
              </a:solidFill>
              <a:latin typeface="Symbol"/>
              <a:cs typeface="Symbo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95600" y="836712"/>
            <a:ext cx="2211070" cy="0"/>
          </a:xfrm>
          <a:custGeom>
            <a:avLst/>
            <a:gdLst/>
            <a:ahLst/>
            <a:cxnLst/>
            <a:rect l="l" t="t" r="r" b="b"/>
            <a:pathLst>
              <a:path w="2211070">
                <a:moveTo>
                  <a:pt x="0" y="0"/>
                </a:moveTo>
                <a:lnTo>
                  <a:pt x="221107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12124" y="193357"/>
            <a:ext cx="4043916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00"/>
                </a:solidFill>
                <a:latin typeface="Times New Roman"/>
                <a:cs typeface="Times New Roman"/>
              </a:rPr>
              <a:t>Lip</a:t>
            </a:r>
            <a:r>
              <a:rPr sz="3600" spc="-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FFFF00"/>
                </a:solidFill>
                <a:latin typeface="Times New Roman"/>
                <a:cs typeface="Times New Roman"/>
              </a:rPr>
              <a:t>Examination</a:t>
            </a:r>
            <a:endParaRPr sz="36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idx="1"/>
          </p:nvPr>
        </p:nvSpPr>
        <p:spPr>
          <a:xfrm>
            <a:off x="299545" y="835572"/>
            <a:ext cx="10368455" cy="3900619"/>
          </a:xfrm>
          <a:prstGeom prst="rect">
            <a:avLst/>
          </a:prstGeom>
        </p:spPr>
        <p:txBody>
          <a:bodyPr vert="horz" wrap="square" lIns="0" tIns="652779" rIns="0" bIns="0" rtlCol="0">
            <a:spAutoFit/>
          </a:bodyPr>
          <a:lstStyle/>
          <a:p>
            <a:pPr marL="967105" marR="5080" indent="-514350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Cracking, fissuring </a:t>
            </a:r>
            <a:r>
              <a:rPr sz="2800" dirty="0">
                <a:solidFill>
                  <a:srgbClr val="FFFF00"/>
                </a:solidFill>
                <a:latin typeface="Times New Roman"/>
                <a:cs typeface="Times New Roman"/>
              </a:rPr>
              <a:t>at </a:t>
            </a: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corner </a:t>
            </a:r>
            <a:r>
              <a:rPr sz="2800" dirty="0">
                <a:solidFill>
                  <a:srgbClr val="FFFF00"/>
                </a:solidFill>
                <a:latin typeface="Times New Roman"/>
                <a:cs typeface="Times New Roman"/>
              </a:rPr>
              <a:t>&amp; </a:t>
            </a: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ulceration</a:t>
            </a:r>
            <a:r>
              <a:rPr sz="2800" spc="-5" dirty="0">
                <a:latin typeface="Times New Roman"/>
                <a:cs typeface="Times New Roman"/>
              </a:rPr>
              <a:t>: indicative </a:t>
            </a:r>
            <a:r>
              <a:rPr sz="2800" dirty="0">
                <a:latin typeface="Times New Roman"/>
                <a:cs typeface="Times New Roman"/>
              </a:rPr>
              <a:t>of  vitamin </a:t>
            </a:r>
            <a:r>
              <a:rPr sz="2800" spc="-5" dirty="0">
                <a:latin typeface="Times New Roman"/>
                <a:cs typeface="Times New Roman"/>
              </a:rPr>
              <a:t>B-complex deficiency, candida infection,  overclosure </a:t>
            </a:r>
            <a:r>
              <a:rPr sz="2800" dirty="0">
                <a:latin typeface="Times New Roman"/>
                <a:cs typeface="Times New Roman"/>
              </a:rPr>
              <a:t>of existing </a:t>
            </a:r>
            <a:r>
              <a:rPr sz="2800" spc="-5" dirty="0">
                <a:latin typeface="Times New Roman"/>
                <a:cs typeface="Times New Roman"/>
              </a:rPr>
              <a:t>denture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neoplasm.</a:t>
            </a:r>
          </a:p>
          <a:p>
            <a:pPr marL="967105" marR="5558790" indent="-514350">
              <a:lnSpc>
                <a:spcPct val="120800"/>
              </a:lnSpc>
              <a:buFont typeface="+mj-lt"/>
              <a:buAutoNum type="arabicPeriod"/>
            </a:pPr>
            <a:r>
              <a:rPr sz="2800" spc="-5" dirty="0">
                <a:latin typeface="Times New Roman"/>
                <a:cs typeface="Times New Roman"/>
              </a:rPr>
              <a:t>Lip support </a:t>
            </a:r>
            <a:endParaRPr lang="en-IN" sz="2800" spc="-5" dirty="0">
              <a:latin typeface="Times New Roman"/>
              <a:cs typeface="Times New Roman"/>
            </a:endParaRPr>
          </a:p>
          <a:p>
            <a:pPr marL="967105" marR="5558790" indent="-514350">
              <a:lnSpc>
                <a:spcPct val="120800"/>
              </a:lnSpc>
              <a:buFont typeface="+mj-lt"/>
              <a:buAutoNum type="arabicPeriod"/>
            </a:pPr>
            <a:r>
              <a:rPr sz="2800" spc="-5" dirty="0">
                <a:latin typeface="Times New Roman"/>
                <a:cs typeface="Times New Roman"/>
              </a:rPr>
              <a:t>Lip</a:t>
            </a:r>
            <a:r>
              <a:rPr lang="en-IN"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thickn</a:t>
            </a:r>
            <a:r>
              <a:rPr lang="en-IN" sz="2800" spc="-5" dirty="0">
                <a:latin typeface="Times New Roman"/>
                <a:cs typeface="Times New Roman"/>
              </a:rPr>
              <a:t>e</a:t>
            </a:r>
            <a:r>
              <a:rPr sz="2800" spc="-5" dirty="0" smtClean="0">
                <a:latin typeface="Times New Roman"/>
                <a:cs typeface="Times New Roman"/>
              </a:rPr>
              <a:t>s</a:t>
            </a:r>
            <a:endParaRPr lang="en-IN" sz="2800" spc="-5" dirty="0" smtClean="0">
              <a:latin typeface="Times New Roman"/>
              <a:cs typeface="Times New Roman"/>
            </a:endParaRPr>
          </a:p>
          <a:p>
            <a:pPr marL="967105" marR="5558790" indent="-514350">
              <a:lnSpc>
                <a:spcPct val="120800"/>
              </a:lnSpc>
              <a:buFont typeface="+mj-lt"/>
              <a:buAutoNum type="arabicPeriod"/>
            </a:pPr>
            <a:r>
              <a:rPr sz="2800" spc="-5" dirty="0" smtClean="0">
                <a:latin typeface="Times New Roman"/>
                <a:cs typeface="Times New Roman"/>
              </a:rPr>
              <a:t>Lip</a:t>
            </a:r>
            <a:r>
              <a:rPr sz="2800" spc="-25" dirty="0" smtClean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length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15</a:t>
            </a:fld>
            <a:endParaRPr lang="en-IN"/>
          </a:p>
        </p:txBody>
      </p:sp>
      <p:sp>
        <p:nvSpPr>
          <p:cNvPr id="5" name="object 5"/>
          <p:cNvSpPr/>
          <p:nvPr/>
        </p:nvSpPr>
        <p:spPr>
          <a:xfrm>
            <a:off x="2423592" y="836712"/>
            <a:ext cx="2211070" cy="0"/>
          </a:xfrm>
          <a:custGeom>
            <a:avLst/>
            <a:gdLst/>
            <a:ahLst/>
            <a:cxnLst/>
            <a:rect l="l" t="t" r="r" b="b"/>
            <a:pathLst>
              <a:path w="2211070">
                <a:moveTo>
                  <a:pt x="0" y="0"/>
                </a:moveTo>
                <a:lnTo>
                  <a:pt x="2211070" y="0"/>
                </a:lnTo>
              </a:path>
            </a:pathLst>
          </a:custGeom>
          <a:ln w="16510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82209" y="243332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68240" y="241935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6510">
            <a:solidFill>
              <a:srgbClr val="1E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18696" y="3173636"/>
            <a:ext cx="4331590" cy="31691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381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4457" y="288136"/>
            <a:ext cx="10842172" cy="2591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50" marR="30480" indent="-514350">
              <a:lnSpc>
                <a:spcPct val="152100"/>
              </a:lnSpc>
              <a:spcBef>
                <a:spcPts val="100"/>
              </a:spcBef>
              <a:buFont typeface="+mj-lt"/>
              <a:buAutoNum type="arabicPeriod" startAt="4"/>
              <a:tabLst>
                <a:tab pos="362585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Observe </a:t>
            </a:r>
            <a:r>
              <a:rPr sz="2800" b="1" dirty="0">
                <a:latin typeface="Times New Roman"/>
                <a:cs typeface="Times New Roman"/>
              </a:rPr>
              <a:t>for </a:t>
            </a:r>
            <a:r>
              <a:rPr sz="2800" b="1" spc="-5" dirty="0">
                <a:latin typeface="Times New Roman"/>
                <a:cs typeface="Times New Roman"/>
              </a:rPr>
              <a:t>hollowness/puffiness </a:t>
            </a:r>
            <a:r>
              <a:rPr sz="2800" b="1" dirty="0">
                <a:latin typeface="Times New Roman"/>
                <a:cs typeface="Times New Roman"/>
              </a:rPr>
              <a:t>in  </a:t>
            </a:r>
            <a:endParaRPr lang="en-IN" sz="2800" b="1" dirty="0">
              <a:latin typeface="Times New Roman"/>
              <a:cs typeface="Times New Roman"/>
            </a:endParaRPr>
          </a:p>
          <a:p>
            <a:pPr marL="552450" marR="30480" indent="-514350">
              <a:lnSpc>
                <a:spcPct val="152100"/>
              </a:lnSpc>
              <a:spcBef>
                <a:spcPts val="100"/>
              </a:spcBef>
              <a:buFont typeface="Arial" pitchFamily="34" charset="0"/>
              <a:buChar char="•"/>
              <a:tabLst>
                <a:tab pos="362585" algn="l"/>
              </a:tabLst>
            </a:pPr>
            <a:r>
              <a:rPr sz="2800" b="1" spc="-5" dirty="0" err="1">
                <a:latin typeface="Times New Roman"/>
                <a:cs typeface="Times New Roman"/>
              </a:rPr>
              <a:t>Philtrum</a:t>
            </a:r>
            <a:endParaRPr lang="en-IN" sz="2800" dirty="0">
              <a:latin typeface="Times New Roman"/>
              <a:cs typeface="Times New Roman"/>
            </a:endParaRPr>
          </a:p>
          <a:p>
            <a:pPr marL="552450" marR="30480" indent="-514350">
              <a:lnSpc>
                <a:spcPct val="152100"/>
              </a:lnSpc>
              <a:spcBef>
                <a:spcPts val="100"/>
              </a:spcBef>
              <a:buFont typeface="Arial" pitchFamily="34" charset="0"/>
              <a:buChar char="•"/>
              <a:tabLst>
                <a:tab pos="362585" algn="l"/>
              </a:tabLst>
            </a:pPr>
            <a:r>
              <a:rPr sz="2800" b="1" spc="-5" dirty="0" err="1">
                <a:latin typeface="Times New Roman"/>
                <a:cs typeface="Times New Roman"/>
              </a:rPr>
              <a:t>Nasolabial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fold</a:t>
            </a:r>
            <a:endParaRPr lang="en-IN" sz="2800" b="1" dirty="0">
              <a:latin typeface="Times New Roman"/>
              <a:cs typeface="Times New Roman"/>
            </a:endParaRPr>
          </a:p>
          <a:p>
            <a:pPr marL="552450" marR="30480" indent="-514350">
              <a:lnSpc>
                <a:spcPct val="152100"/>
              </a:lnSpc>
              <a:spcBef>
                <a:spcPts val="100"/>
              </a:spcBef>
              <a:buFont typeface="Arial" pitchFamily="34" charset="0"/>
              <a:buChar char="•"/>
              <a:tabLst>
                <a:tab pos="362585" algn="l"/>
              </a:tabLst>
            </a:pP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Labiomental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groove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20060" y="3934459"/>
            <a:ext cx="2571750" cy="2508250"/>
          </a:xfrm>
          <a:custGeom>
            <a:avLst/>
            <a:gdLst/>
            <a:ahLst/>
            <a:cxnLst/>
            <a:rect l="l" t="t" r="r" b="b"/>
            <a:pathLst>
              <a:path w="2571750" h="2508250">
                <a:moveTo>
                  <a:pt x="0" y="0"/>
                </a:moveTo>
                <a:lnTo>
                  <a:pt x="2571750" y="0"/>
                </a:lnTo>
                <a:lnTo>
                  <a:pt x="2571750" y="2508250"/>
                </a:lnTo>
                <a:lnTo>
                  <a:pt x="0" y="2508250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74057" y="2830286"/>
            <a:ext cx="4488543" cy="3597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0059" y="3934459"/>
            <a:ext cx="2458720" cy="2495550"/>
          </a:xfrm>
          <a:custGeom>
            <a:avLst/>
            <a:gdLst/>
            <a:ahLst/>
            <a:cxnLst/>
            <a:rect l="l" t="t" r="r" b="b"/>
            <a:pathLst>
              <a:path w="2458720" h="2495550">
                <a:moveTo>
                  <a:pt x="0" y="0"/>
                </a:moveTo>
                <a:lnTo>
                  <a:pt x="2458719" y="0"/>
                </a:lnTo>
                <a:lnTo>
                  <a:pt x="2458719" y="2495550"/>
                </a:lnTo>
                <a:lnTo>
                  <a:pt x="0" y="2495550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8000" y="2801257"/>
            <a:ext cx="4506686" cy="3599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305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999" y="522514"/>
            <a:ext cx="1059542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7200">
              <a:spcBef>
                <a:spcPts val="100"/>
              </a:spcBef>
              <a:buSzPct val="100000"/>
              <a:buFont typeface="+mj-lt"/>
              <a:buAutoNum type="arabicPeriod" startAt="5"/>
              <a:tabLst>
                <a:tab pos="287655" algn="l"/>
              </a:tabLst>
            </a:pPr>
            <a:r>
              <a:rPr sz="2400" b="1" u="sng" spc="-25" dirty="0">
                <a:solidFill>
                  <a:srgbClr val="FF0000"/>
                </a:solidFill>
                <a:latin typeface="Times New Roman"/>
                <a:cs typeface="Times New Roman"/>
              </a:rPr>
              <a:t>Texture </a:t>
            </a:r>
            <a:r>
              <a:rPr sz="24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of skin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determines </a:t>
            </a:r>
            <a:r>
              <a:rPr sz="2400" dirty="0">
                <a:latin typeface="Times New Roman"/>
                <a:cs typeface="Times New Roman"/>
              </a:rPr>
              <a:t>the tone </a:t>
            </a: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anterior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teeth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setup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4457" y="3066888"/>
            <a:ext cx="110744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>
              <a:spcBef>
                <a:spcPts val="100"/>
              </a:spcBef>
              <a:buClr>
                <a:srgbClr val="FFFF00"/>
              </a:buClr>
              <a:buSzPct val="68750"/>
              <a:tabLst>
                <a:tab pos="287655" algn="l"/>
              </a:tabLst>
            </a:pP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6. </a:t>
            </a:r>
            <a:r>
              <a:rPr sz="2400" dirty="0" smtClean="0">
                <a:latin typeface="Times New Roman"/>
                <a:cs typeface="Times New Roman"/>
              </a:rPr>
              <a:t>Rough </a:t>
            </a:r>
            <a:r>
              <a:rPr sz="2400" dirty="0">
                <a:latin typeface="Times New Roman"/>
                <a:cs typeface="Times New Roman"/>
              </a:rPr>
              <a:t>textured skin deserves a </a:t>
            </a:r>
            <a:r>
              <a:rPr sz="2400" spc="-5" dirty="0">
                <a:latin typeface="Times New Roman"/>
                <a:cs typeface="Times New Roman"/>
              </a:rPr>
              <a:t>more </a:t>
            </a:r>
            <a:r>
              <a:rPr sz="2400" dirty="0">
                <a:latin typeface="Times New Roman"/>
                <a:cs typeface="Times New Roman"/>
              </a:rPr>
              <a:t>rugged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tooth </a:t>
            </a:r>
            <a:r>
              <a:rPr lang="en-IN"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arrangement </a:t>
            </a:r>
            <a:r>
              <a:rPr sz="2400" dirty="0">
                <a:latin typeface="Times New Roman"/>
                <a:cs typeface="Times New Roman"/>
              </a:rPr>
              <a:t>than </a:t>
            </a:r>
            <a:r>
              <a:rPr sz="2400" spc="-5" dirty="0">
                <a:latin typeface="Times New Roman"/>
                <a:cs typeface="Times New Roman"/>
              </a:rPr>
              <a:t>smooth, </a:t>
            </a:r>
            <a:r>
              <a:rPr sz="2400" dirty="0">
                <a:latin typeface="Times New Roman"/>
                <a:cs typeface="Times New Roman"/>
              </a:rPr>
              <a:t>light coloured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skin.</a:t>
            </a:r>
          </a:p>
        </p:txBody>
      </p:sp>
      <p:sp>
        <p:nvSpPr>
          <p:cNvPr id="4" name="object 4"/>
          <p:cNvSpPr/>
          <p:nvPr/>
        </p:nvSpPr>
        <p:spPr>
          <a:xfrm>
            <a:off x="5029200" y="1752597"/>
            <a:ext cx="381000" cy="838200"/>
          </a:xfrm>
          <a:custGeom>
            <a:avLst/>
            <a:gdLst/>
            <a:ahLst/>
            <a:cxnLst/>
            <a:rect l="l" t="t" r="r" b="b"/>
            <a:pathLst>
              <a:path w="381000" h="838200">
                <a:moveTo>
                  <a:pt x="381000" y="711200"/>
                </a:moveTo>
                <a:lnTo>
                  <a:pt x="0" y="711200"/>
                </a:lnTo>
                <a:lnTo>
                  <a:pt x="190500" y="838200"/>
                </a:lnTo>
                <a:lnTo>
                  <a:pt x="381000" y="711200"/>
                </a:lnTo>
                <a:close/>
              </a:path>
              <a:path w="381000" h="838200">
                <a:moveTo>
                  <a:pt x="285750" y="0"/>
                </a:moveTo>
                <a:lnTo>
                  <a:pt x="95250" y="0"/>
                </a:lnTo>
                <a:lnTo>
                  <a:pt x="95250" y="711200"/>
                </a:lnTo>
                <a:lnTo>
                  <a:pt x="285750" y="711200"/>
                </a:lnTo>
                <a:lnTo>
                  <a:pt x="285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524000" y="6309320"/>
            <a:ext cx="9144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Winkler - Essentials of Complete Denture </a:t>
            </a:r>
            <a:r>
              <a:rPr lang="en-IN" dirty="0" err="1"/>
              <a:t>Prostodontics</a:t>
            </a:r>
            <a:r>
              <a:rPr lang="en-IN" dirty="0"/>
              <a:t> 2nd Edition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335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829" y="350980"/>
            <a:ext cx="10668000" cy="2642647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469265" marR="246379" indent="-457200">
              <a:lnSpc>
                <a:spcPct val="101499"/>
              </a:lnSpc>
              <a:spcBef>
                <a:spcPts val="55"/>
              </a:spcBef>
              <a:buClr>
                <a:srgbClr val="002060"/>
              </a:buClr>
              <a:buFont typeface="+mj-lt"/>
              <a:buAutoNum type="arabicPeriod" startAt="6"/>
              <a:tabLst>
                <a:tab pos="353695" algn="l"/>
                <a:tab pos="354330" algn="l"/>
              </a:tabLst>
            </a:pPr>
            <a:r>
              <a:rPr sz="2800" b="1" spc="-5" dirty="0">
                <a:solidFill>
                  <a:srgbClr val="FF0000"/>
                </a:solidFill>
                <a:cs typeface="Calibri"/>
              </a:rPr>
              <a:t>Size </a:t>
            </a:r>
            <a:r>
              <a:rPr sz="2800" b="1" dirty="0">
                <a:solidFill>
                  <a:srgbClr val="FF0000"/>
                </a:solidFill>
                <a:cs typeface="Calibri"/>
              </a:rPr>
              <a:t>of </a:t>
            </a:r>
            <a:r>
              <a:rPr sz="2800" b="1" spc="-5" dirty="0">
                <a:solidFill>
                  <a:srgbClr val="FF0000"/>
                </a:solidFill>
                <a:cs typeface="Calibri"/>
              </a:rPr>
              <a:t>oral cavity, activity </a:t>
            </a:r>
            <a:r>
              <a:rPr sz="2800" b="1" dirty="0">
                <a:solidFill>
                  <a:srgbClr val="FF0000"/>
                </a:solidFill>
                <a:cs typeface="Calibri"/>
              </a:rPr>
              <a:t>of  </a:t>
            </a:r>
            <a:r>
              <a:rPr sz="2800" b="1" spc="-5" dirty="0">
                <a:solidFill>
                  <a:srgbClr val="FF0000"/>
                </a:solidFill>
                <a:cs typeface="Calibri"/>
              </a:rPr>
              <a:t>lips </a:t>
            </a:r>
            <a:r>
              <a:rPr sz="2800" b="1" dirty="0">
                <a:solidFill>
                  <a:srgbClr val="FF0000"/>
                </a:solidFill>
                <a:cs typeface="Calibri"/>
              </a:rPr>
              <a:t>and </a:t>
            </a:r>
            <a:r>
              <a:rPr sz="2800" b="1" spc="-5" dirty="0">
                <a:solidFill>
                  <a:srgbClr val="FF0000"/>
                </a:solidFill>
                <a:cs typeface="Calibri"/>
              </a:rPr>
              <a:t>width </a:t>
            </a:r>
            <a:r>
              <a:rPr sz="2800" b="1" dirty="0">
                <a:solidFill>
                  <a:srgbClr val="FF0000"/>
                </a:solidFill>
                <a:cs typeface="Calibri"/>
              </a:rPr>
              <a:t>of </a:t>
            </a:r>
            <a:r>
              <a:rPr sz="2800" b="1" spc="-5" dirty="0">
                <a:solidFill>
                  <a:srgbClr val="FF0000"/>
                </a:solidFill>
                <a:cs typeface="Calibri"/>
              </a:rPr>
              <a:t>vermilion  border </a:t>
            </a:r>
            <a:r>
              <a:rPr lang="en-IN" sz="2800" spc="1210" dirty="0">
                <a:solidFill>
                  <a:srgbClr val="0A0908"/>
                </a:solidFill>
                <a:cs typeface="Calibri"/>
              </a:rPr>
              <a:t>-</a:t>
            </a:r>
            <a:r>
              <a:rPr sz="2800" spc="95" dirty="0">
                <a:solidFill>
                  <a:srgbClr val="0A0908"/>
                </a:solidFill>
                <a:cs typeface="Times New Roman"/>
              </a:rPr>
              <a:t> </a:t>
            </a:r>
            <a:r>
              <a:rPr sz="2800" b="1" spc="-5" dirty="0">
                <a:solidFill>
                  <a:srgbClr val="0A0908"/>
                </a:solidFill>
                <a:cs typeface="Calibri"/>
              </a:rPr>
              <a:t>directly related </a:t>
            </a:r>
            <a:r>
              <a:rPr sz="2800" b="1" spc="-10" dirty="0">
                <a:solidFill>
                  <a:srgbClr val="0A0908"/>
                </a:solidFill>
                <a:cs typeface="Calibri"/>
              </a:rPr>
              <a:t>to </a:t>
            </a:r>
            <a:r>
              <a:rPr sz="2800" b="1" spc="-10" dirty="0">
                <a:solidFill>
                  <a:srgbClr val="1E487C"/>
                </a:solidFill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cs typeface="Calibri"/>
              </a:rPr>
              <a:t>degree of tooth</a:t>
            </a:r>
            <a:r>
              <a:rPr sz="2800" b="1" spc="-35" dirty="0">
                <a:solidFill>
                  <a:srgbClr val="FF0000"/>
                </a:solidFill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cs typeface="Calibri"/>
              </a:rPr>
              <a:t>display.</a:t>
            </a:r>
            <a:endParaRPr lang="en-IN" sz="2800" dirty="0">
              <a:solidFill>
                <a:srgbClr val="FF0000"/>
              </a:solidFill>
              <a:cs typeface="Calibri"/>
            </a:endParaRPr>
          </a:p>
          <a:p>
            <a:pPr marL="469265" marR="246379" indent="-457200">
              <a:lnSpc>
                <a:spcPct val="101499"/>
              </a:lnSpc>
              <a:spcBef>
                <a:spcPts val="55"/>
              </a:spcBef>
              <a:buClr>
                <a:srgbClr val="002060"/>
              </a:buClr>
              <a:buFont typeface="+mj-lt"/>
              <a:buAutoNum type="arabicPeriod" startAt="6"/>
              <a:tabLst>
                <a:tab pos="353695" algn="l"/>
                <a:tab pos="354330" algn="l"/>
              </a:tabLst>
            </a:pPr>
            <a:endParaRPr lang="en-IN" sz="2800" b="1" spc="-5" dirty="0">
              <a:solidFill>
                <a:srgbClr val="A40020"/>
              </a:solidFill>
              <a:cs typeface="Calibri"/>
            </a:endParaRPr>
          </a:p>
          <a:p>
            <a:pPr marL="469265" marR="246379" indent="-457200">
              <a:lnSpc>
                <a:spcPct val="101499"/>
              </a:lnSpc>
              <a:spcBef>
                <a:spcPts val="55"/>
              </a:spcBef>
              <a:buClr>
                <a:srgbClr val="002060"/>
              </a:buClr>
              <a:buFont typeface="+mj-lt"/>
              <a:buAutoNum type="arabicPeriod" startAt="6"/>
              <a:tabLst>
                <a:tab pos="353695" algn="l"/>
                <a:tab pos="354330" algn="l"/>
              </a:tabLst>
            </a:pPr>
            <a:endParaRPr lang="en-IN" sz="2800" b="1" spc="-5" dirty="0">
              <a:solidFill>
                <a:srgbClr val="A40020"/>
              </a:solidFill>
              <a:cs typeface="Calibri"/>
            </a:endParaRPr>
          </a:p>
          <a:p>
            <a:pPr marL="469265" marR="246379" indent="-457200">
              <a:lnSpc>
                <a:spcPct val="101499"/>
              </a:lnSpc>
              <a:spcBef>
                <a:spcPts val="55"/>
              </a:spcBef>
              <a:buClr>
                <a:srgbClr val="002060"/>
              </a:buClr>
              <a:buFont typeface="+mj-lt"/>
              <a:buAutoNum type="arabicPeriod" startAt="6"/>
              <a:tabLst>
                <a:tab pos="353695" algn="l"/>
                <a:tab pos="354330" algn="l"/>
              </a:tabLst>
            </a:pPr>
            <a:r>
              <a:rPr sz="2800" b="1" spc="-5" dirty="0">
                <a:solidFill>
                  <a:srgbClr val="FF0000"/>
                </a:solidFill>
                <a:cs typeface="Calibri"/>
              </a:rPr>
              <a:t>Profile view </a:t>
            </a:r>
            <a:r>
              <a:rPr sz="2800" b="1" spc="-5" dirty="0">
                <a:solidFill>
                  <a:srgbClr val="0A0908"/>
                </a:solidFill>
                <a:cs typeface="Calibri"/>
              </a:rPr>
              <a:t>indicates position  </a:t>
            </a:r>
            <a:r>
              <a:rPr sz="2800" b="1" dirty="0">
                <a:solidFill>
                  <a:srgbClr val="0A0908"/>
                </a:solidFill>
                <a:cs typeface="Calibri"/>
              </a:rPr>
              <a:t>of </a:t>
            </a:r>
            <a:r>
              <a:rPr sz="2800" b="1" spc="-5" dirty="0">
                <a:solidFill>
                  <a:srgbClr val="0A0908"/>
                </a:solidFill>
                <a:cs typeface="Calibri"/>
              </a:rPr>
              <a:t>maxilla </a:t>
            </a:r>
            <a:r>
              <a:rPr sz="2800" b="1" spc="-10" dirty="0">
                <a:solidFill>
                  <a:srgbClr val="0A0908"/>
                </a:solidFill>
                <a:cs typeface="Calibri"/>
              </a:rPr>
              <a:t>to </a:t>
            </a:r>
            <a:r>
              <a:rPr sz="2800" b="1" spc="-5" dirty="0">
                <a:solidFill>
                  <a:srgbClr val="0A0908"/>
                </a:solidFill>
                <a:cs typeface="Calibri"/>
              </a:rPr>
              <a:t>mandible </a:t>
            </a:r>
            <a:r>
              <a:rPr lang="en-IN" sz="2800" spc="1210" dirty="0">
                <a:solidFill>
                  <a:srgbClr val="0A0908"/>
                </a:solidFill>
                <a:cs typeface="Calibri"/>
              </a:rPr>
              <a:t>- </a:t>
            </a:r>
            <a:r>
              <a:rPr sz="2800" spc="135" dirty="0">
                <a:solidFill>
                  <a:srgbClr val="0A0908"/>
                </a:solidFill>
                <a:cs typeface="Times New Roman"/>
              </a:rPr>
              <a:t> </a:t>
            </a:r>
            <a:r>
              <a:rPr sz="2800" b="1" spc="-5" dirty="0">
                <a:solidFill>
                  <a:srgbClr val="0A0908"/>
                </a:solidFill>
                <a:cs typeface="Calibri"/>
              </a:rPr>
              <a:t>first  indication </a:t>
            </a:r>
            <a:r>
              <a:rPr sz="2800" b="1" dirty="0">
                <a:solidFill>
                  <a:srgbClr val="0A0908"/>
                </a:solidFill>
                <a:cs typeface="Calibri"/>
              </a:rPr>
              <a:t>of </a:t>
            </a:r>
            <a:r>
              <a:rPr sz="2800" b="1" spc="-5" dirty="0">
                <a:solidFill>
                  <a:srgbClr val="0A0908"/>
                </a:solidFill>
                <a:cs typeface="Calibri"/>
              </a:rPr>
              <a:t>patient’s </a:t>
            </a:r>
            <a:r>
              <a:rPr sz="2800" b="1" spc="-5" dirty="0">
                <a:solidFill>
                  <a:srgbClr val="FF0000"/>
                </a:solidFill>
                <a:cs typeface="Calibri"/>
              </a:rPr>
              <a:t>occlusal  classification.</a:t>
            </a:r>
            <a:endParaRPr sz="280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63886" y="3614058"/>
            <a:ext cx="5355771" cy="2757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867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21700" y="215978"/>
            <a:ext cx="8820472" cy="63500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4000" spc="-5" dirty="0"/>
              <a:t>3. </a:t>
            </a:r>
            <a:r>
              <a:rPr sz="4000" spc="-5" dirty="0"/>
              <a:t> </a:t>
            </a:r>
            <a:r>
              <a:rPr sz="3600" spc="-5" dirty="0"/>
              <a:t>Attitude </a:t>
            </a:r>
            <a:r>
              <a:rPr sz="3600" dirty="0"/>
              <a:t>&amp; </a:t>
            </a:r>
            <a:r>
              <a:rPr sz="3600" spc="-5" dirty="0"/>
              <a:t>Level of</a:t>
            </a:r>
            <a:r>
              <a:rPr sz="3600" spc="-45" dirty="0"/>
              <a:t> </a:t>
            </a:r>
            <a:r>
              <a:rPr sz="3600" spc="-10" dirty="0"/>
              <a:t>Expectation</a:t>
            </a:r>
            <a:r>
              <a:rPr sz="4000" spc="-10" dirty="0"/>
              <a:t>:</a:t>
            </a:r>
            <a:endParaRPr sz="40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9934136" y="6583680"/>
            <a:ext cx="733864" cy="274320"/>
          </a:xfrm>
        </p:spPr>
        <p:txBody>
          <a:bodyPr/>
          <a:lstStyle/>
          <a:p>
            <a:fld id="{B8C7636B-4FBC-4DAB-B503-CB7272E35FD0}" type="slidenum">
              <a:rPr lang="en-IN" smtClean="0"/>
              <a:pPr/>
              <a:t>19</a:t>
            </a:fld>
            <a:endParaRPr lang="en-IN" dirty="0"/>
          </a:p>
        </p:txBody>
      </p:sp>
      <p:sp>
        <p:nvSpPr>
          <p:cNvPr id="12" name="object 12"/>
          <p:cNvSpPr txBox="1"/>
          <p:nvPr/>
        </p:nvSpPr>
        <p:spPr>
          <a:xfrm>
            <a:off x="537029" y="1628801"/>
            <a:ext cx="10769600" cy="298094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605155">
              <a:lnSpc>
                <a:spcPts val="2590"/>
              </a:lnSpc>
              <a:spcBef>
                <a:spcPts val="425"/>
              </a:spcBef>
            </a:pPr>
            <a:r>
              <a:rPr sz="2800" b="1" i="1" spc="-5" dirty="0">
                <a:solidFill>
                  <a:srgbClr val="FF0000"/>
                </a:solidFill>
                <a:latin typeface="Calibri"/>
                <a:cs typeface="Calibri"/>
              </a:rPr>
              <a:t>Factors producing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adaptive </a:t>
            </a:r>
            <a:r>
              <a:rPr sz="2800" b="1" i="1" spc="-5" dirty="0">
                <a:solidFill>
                  <a:srgbClr val="FF0000"/>
                </a:solidFill>
                <a:latin typeface="Calibri"/>
                <a:cs typeface="Calibri"/>
              </a:rPr>
              <a:t>response to</a:t>
            </a:r>
            <a:r>
              <a:rPr sz="2800" b="1" i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FF0000"/>
                </a:solidFill>
                <a:latin typeface="Calibri"/>
                <a:cs typeface="Calibri"/>
              </a:rPr>
              <a:t>complete  </a:t>
            </a:r>
            <a:r>
              <a:rPr sz="2800" b="1" i="1" spc="-10" dirty="0">
                <a:solidFill>
                  <a:srgbClr val="FF0000"/>
                </a:solidFill>
                <a:latin typeface="Calibri"/>
                <a:cs typeface="Calibri"/>
              </a:rPr>
              <a:t>dentures: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766445" indent="-342900">
              <a:spcBef>
                <a:spcPts val="275"/>
              </a:spcBef>
              <a:buFont typeface="Arial" panose="020B0604020202020204" pitchFamily="34" charset="0"/>
              <a:buChar char="•"/>
            </a:pP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Acceptance </a:t>
            </a:r>
            <a:r>
              <a:rPr sz="2800" b="1" dirty="0">
                <a:solidFill>
                  <a:srgbClr val="0A0908"/>
                </a:solidFill>
                <a:latin typeface="Calibri"/>
                <a:cs typeface="Calibri"/>
              </a:rPr>
              <a:t>of &amp;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confidence in</a:t>
            </a:r>
            <a:r>
              <a:rPr sz="2800" b="1" spc="-40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dentist</a:t>
            </a:r>
            <a:endParaRPr sz="2800" dirty="0">
              <a:latin typeface="Calibri"/>
              <a:cs typeface="Calibri"/>
            </a:endParaRPr>
          </a:p>
          <a:p>
            <a:pPr marL="767079" marR="5080" indent="-342900">
              <a:lnSpc>
                <a:spcPts val="3190"/>
              </a:lnSpc>
              <a:spcBef>
                <a:spcPts val="155"/>
              </a:spcBef>
              <a:buFont typeface="Arial" panose="020B0604020202020204" pitchFamily="34" charset="0"/>
              <a:buChar char="•"/>
            </a:pP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Previous favourable experience </a:t>
            </a:r>
            <a:r>
              <a:rPr sz="2800" b="1" dirty="0">
                <a:solidFill>
                  <a:srgbClr val="0A0908"/>
                </a:solidFill>
                <a:latin typeface="Calibri"/>
                <a:cs typeface="Calibri"/>
              </a:rPr>
              <a:t>&amp;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capacity to cope  favourably with</a:t>
            </a:r>
            <a:r>
              <a:rPr sz="2800" b="1" spc="-10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change</a:t>
            </a:r>
            <a:endParaRPr sz="2800" dirty="0">
              <a:latin typeface="Calibri"/>
              <a:cs typeface="Calibri"/>
            </a:endParaRPr>
          </a:p>
          <a:p>
            <a:pPr marL="766445" marR="1974850" indent="-342900">
              <a:lnSpc>
                <a:spcPts val="3190"/>
              </a:lnSpc>
              <a:buFont typeface="Arial" panose="020B0604020202020204" pitchFamily="34" charset="0"/>
              <a:buChar char="•"/>
            </a:pP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Favourable physical conditions  Realistic expectation of the patient  Good learning</a:t>
            </a:r>
            <a:r>
              <a:rPr sz="2800" b="1" spc="-25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capacity</a:t>
            </a:r>
            <a:endParaRPr sz="2800" dirty="0">
              <a:latin typeface="Calibri"/>
              <a:cs typeface="Calibri"/>
            </a:endParaRPr>
          </a:p>
          <a:p>
            <a:pPr marL="766445" indent="-342900">
              <a:spcBef>
                <a:spcPts val="155"/>
              </a:spcBef>
              <a:buFont typeface="Arial" panose="020B0604020202020204" pitchFamily="34" charset="0"/>
              <a:buChar char="•"/>
            </a:pP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Desire </a:t>
            </a:r>
            <a:r>
              <a:rPr sz="2800" b="1" spc="-10" dirty="0">
                <a:solidFill>
                  <a:srgbClr val="0A0908"/>
                </a:solidFill>
                <a:latin typeface="Calibri"/>
                <a:cs typeface="Calibri"/>
              </a:rPr>
              <a:t>to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please the</a:t>
            </a:r>
            <a:r>
              <a:rPr sz="2800" b="1" spc="20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doctor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6165305"/>
            <a:ext cx="91440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dirty="0"/>
              <a:t>Winkler - Essentials of Complete Denture </a:t>
            </a:r>
            <a:r>
              <a:rPr lang="en-IN" sz="2400" dirty="0" err="1"/>
              <a:t>Prostodontics</a:t>
            </a:r>
            <a:r>
              <a:rPr lang="en-IN" sz="2400" dirty="0"/>
              <a:t> 2nd Edition</a:t>
            </a:r>
          </a:p>
        </p:txBody>
      </p:sp>
    </p:spTree>
    <p:extLst>
      <p:ext uri="{BB962C8B-B14F-4D97-AF65-F5344CB8AC3E}">
        <p14:creationId xmlns:p14="http://schemas.microsoft.com/office/powerpoint/2010/main" val="168178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6387" y="772506"/>
            <a:ext cx="10108700" cy="53602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3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517645"/>
              </p:ext>
            </p:extLst>
          </p:nvPr>
        </p:nvGraphicFramePr>
        <p:xfrm>
          <a:off x="711201" y="2191414"/>
          <a:ext cx="10293130" cy="4272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8909">
                  <a:extLst>
                    <a:ext uri="{9D8B030D-6E8A-4147-A177-3AD203B41FA5}">
                      <a16:colId xmlns:a16="http://schemas.microsoft.com/office/drawing/2014/main" val="946123654"/>
                    </a:ext>
                  </a:extLst>
                </a:gridCol>
                <a:gridCol w="3483367">
                  <a:extLst>
                    <a:ext uri="{9D8B030D-6E8A-4147-A177-3AD203B41FA5}">
                      <a16:colId xmlns:a16="http://schemas.microsoft.com/office/drawing/2014/main" val="2411658997"/>
                    </a:ext>
                  </a:extLst>
                </a:gridCol>
                <a:gridCol w="3090854">
                  <a:extLst>
                    <a:ext uri="{9D8B030D-6E8A-4147-A177-3AD203B41FA5}">
                      <a16:colId xmlns:a16="http://schemas.microsoft.com/office/drawing/2014/main" val="3411213719"/>
                    </a:ext>
                  </a:extLst>
                </a:gridCol>
              </a:tblGrid>
              <a:tr h="5004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Core areas*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Domain</a:t>
                      </a:r>
                      <a:r>
                        <a:rPr lang="en-US" sz="2400" baseline="0" dirty="0" smtClean="0"/>
                        <a:t> **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Category #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424398"/>
                  </a:ext>
                </a:extLst>
              </a:tr>
              <a:tr h="500304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Introduction</a:t>
                      </a:r>
                      <a:endParaRPr lang="en-IN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Cognitive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Must Know 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28645"/>
                  </a:ext>
                </a:extLst>
              </a:tr>
              <a:tr h="500423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Definitions</a:t>
                      </a:r>
                      <a:endParaRPr lang="en-IN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Cognitive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Must Know 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45692"/>
                  </a:ext>
                </a:extLst>
              </a:tr>
              <a:tr h="500423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Definitions</a:t>
                      </a:r>
                      <a:endParaRPr lang="en-IN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Cognitive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Must Know 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907959"/>
                  </a:ext>
                </a:extLst>
              </a:tr>
              <a:tr h="500423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Treatment Planning</a:t>
                      </a:r>
                      <a:endParaRPr lang="en-IN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Cognitive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Must Know 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862440"/>
                  </a:ext>
                </a:extLst>
              </a:tr>
              <a:tr h="500423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Treatment Planning</a:t>
                      </a:r>
                      <a:endParaRPr lang="en-IN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Cognitive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Must Know 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914993"/>
                  </a:ext>
                </a:extLst>
              </a:tr>
              <a:tr h="681297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Take Home Message</a:t>
                      </a:r>
                      <a:r>
                        <a:rPr lang="en-IN" sz="2400" baseline="0" dirty="0" smtClean="0"/>
                        <a:t> </a:t>
                      </a:r>
                      <a:endParaRPr lang="en-IN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Cognitive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Must Know 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76972"/>
                  </a:ext>
                </a:extLst>
              </a:tr>
              <a:tr h="588734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Reference 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Affective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Desired to know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49819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46386" y="1468853"/>
            <a:ext cx="103264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this presentation the learner is expected to know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471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667657" y="609962"/>
            <a:ext cx="10653486" cy="36352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645" marR="709930" indent="-68580">
              <a:lnSpc>
                <a:spcPct val="120800"/>
              </a:lnSpc>
              <a:spcBef>
                <a:spcPts val="100"/>
              </a:spcBef>
            </a:pPr>
            <a:r>
              <a:rPr sz="2800" b="1" i="1" spc="-5" dirty="0">
                <a:solidFill>
                  <a:srgbClr val="FF0000"/>
                </a:solidFill>
                <a:latin typeface="Calibri"/>
                <a:cs typeface="Calibri"/>
              </a:rPr>
              <a:t>Factors that produce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sz="2800" b="1" i="1" spc="-5" dirty="0">
                <a:solidFill>
                  <a:srgbClr val="FF0000"/>
                </a:solidFill>
                <a:latin typeface="Calibri"/>
                <a:cs typeface="Calibri"/>
              </a:rPr>
              <a:t>maladaptive response </a:t>
            </a:r>
            <a:r>
              <a:rPr sz="2800" b="1" i="1" spc="-10" dirty="0">
                <a:solidFill>
                  <a:srgbClr val="FF0000"/>
                </a:solidFill>
                <a:latin typeface="Calibri"/>
                <a:cs typeface="Calibri"/>
              </a:rPr>
              <a:t>to  </a:t>
            </a:r>
            <a:r>
              <a:rPr sz="2800" b="1" i="1" spc="-5" dirty="0">
                <a:solidFill>
                  <a:srgbClr val="FF0000"/>
                </a:solidFill>
                <a:latin typeface="Calibri"/>
                <a:cs typeface="Calibri"/>
              </a:rPr>
              <a:t>complete</a:t>
            </a:r>
            <a:r>
              <a:rPr sz="2800" b="1" i="1" spc="-10" dirty="0">
                <a:solidFill>
                  <a:srgbClr val="FF0000"/>
                </a:solidFill>
                <a:latin typeface="Calibri"/>
                <a:cs typeface="Calibri"/>
              </a:rPr>
              <a:t> dentures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423545">
              <a:spcBef>
                <a:spcPts val="600"/>
              </a:spcBef>
            </a:pP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Lack </a:t>
            </a:r>
            <a:r>
              <a:rPr sz="2800" b="1" dirty="0">
                <a:solidFill>
                  <a:srgbClr val="0A0908"/>
                </a:solidFill>
                <a:latin typeface="Calibri"/>
                <a:cs typeface="Calibri"/>
              </a:rPr>
              <a:t>of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trust in the</a:t>
            </a:r>
            <a:r>
              <a:rPr sz="2800" b="1" spc="-35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dentist</a:t>
            </a:r>
            <a:endParaRPr sz="2800" dirty="0">
              <a:latin typeface="Calibri"/>
              <a:cs typeface="Calibri"/>
            </a:endParaRPr>
          </a:p>
          <a:p>
            <a:pPr marL="423545" marR="1727200">
              <a:lnSpc>
                <a:spcPct val="120500"/>
              </a:lnSpc>
              <a:spcBef>
                <a:spcPts val="10"/>
              </a:spcBef>
            </a:pP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Poor dentist-patient communication  Negative previous</a:t>
            </a:r>
            <a:r>
              <a:rPr sz="2800" b="1" spc="-15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experience</a:t>
            </a:r>
            <a:endParaRPr sz="2800" dirty="0">
              <a:latin typeface="Calibri"/>
              <a:cs typeface="Calibri"/>
            </a:endParaRPr>
          </a:p>
          <a:p>
            <a:pPr marL="423545" marR="5080">
              <a:lnSpc>
                <a:spcPct val="120800"/>
              </a:lnSpc>
            </a:pP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Unrealistic expectations on the part </a:t>
            </a:r>
            <a:r>
              <a:rPr sz="2800" b="1" dirty="0">
                <a:solidFill>
                  <a:srgbClr val="0A0908"/>
                </a:solidFill>
                <a:latin typeface="Calibri"/>
                <a:cs typeface="Calibri"/>
              </a:rPr>
              <a:t>of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the patient  Resistance to</a:t>
            </a:r>
            <a:r>
              <a:rPr sz="2800" b="1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change</a:t>
            </a:r>
            <a:endParaRPr sz="2800" dirty="0">
              <a:latin typeface="Calibri"/>
              <a:cs typeface="Calibri"/>
            </a:endParaRPr>
          </a:p>
          <a:p>
            <a:pPr marL="423545">
              <a:spcBef>
                <a:spcPts val="600"/>
              </a:spcBef>
            </a:pP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Inadequate tissue</a:t>
            </a:r>
            <a:r>
              <a:rPr sz="2800" b="1" spc="-15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tolerance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63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4596" y="670214"/>
            <a:ext cx="7301804" cy="63500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FF0000"/>
                </a:solidFill>
              </a:rPr>
              <a:t>THE </a:t>
            </a:r>
            <a:r>
              <a:rPr sz="4000" spc="-10" dirty="0">
                <a:solidFill>
                  <a:srgbClr val="FF0000"/>
                </a:solidFill>
              </a:rPr>
              <a:t>HOUSE</a:t>
            </a:r>
            <a:r>
              <a:rPr sz="4000" spc="-45" dirty="0">
                <a:solidFill>
                  <a:srgbClr val="FF0000"/>
                </a:solidFill>
              </a:rPr>
              <a:t> </a:t>
            </a:r>
            <a:r>
              <a:rPr sz="4000" spc="-10" dirty="0">
                <a:solidFill>
                  <a:srgbClr val="FF0000"/>
                </a:solidFill>
              </a:rPr>
              <a:t>CLASSIFICATION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21</a:t>
            </a:fld>
            <a:endParaRPr lang="en-IN"/>
          </a:p>
        </p:txBody>
      </p:sp>
      <p:sp>
        <p:nvSpPr>
          <p:cNvPr id="6" name="object 6"/>
          <p:cNvSpPr txBox="1"/>
          <p:nvPr/>
        </p:nvSpPr>
        <p:spPr>
          <a:xfrm>
            <a:off x="943429" y="1800155"/>
            <a:ext cx="8911771" cy="90537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spcBef>
                <a:spcPts val="700"/>
              </a:spcBef>
            </a:pPr>
            <a:r>
              <a:rPr sz="2400" b="1" spc="-5" dirty="0">
                <a:latin typeface="Calibri"/>
                <a:cs typeface="Calibri"/>
              </a:rPr>
              <a:t>Proposed </a:t>
            </a:r>
            <a:r>
              <a:rPr sz="2400" b="1" dirty="0">
                <a:latin typeface="Calibri"/>
                <a:cs typeface="Calibri"/>
              </a:rPr>
              <a:t>by </a:t>
            </a:r>
            <a:r>
              <a:rPr sz="2400" b="1" spc="-5" dirty="0">
                <a:latin typeface="Calibri"/>
                <a:cs typeface="Calibri"/>
              </a:rPr>
              <a:t>Dr. Milus M.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House</a:t>
            </a:r>
            <a:r>
              <a:rPr lang="en-IN" sz="2400" b="1" spc="-5" dirty="0">
                <a:latin typeface="Calibri"/>
                <a:cs typeface="Calibri"/>
              </a:rPr>
              <a:t> in 1937</a:t>
            </a:r>
            <a:endParaRPr sz="2400" dirty="0">
              <a:latin typeface="Calibri"/>
              <a:cs typeface="Calibri"/>
            </a:endParaRPr>
          </a:p>
          <a:p>
            <a:pPr marL="12700">
              <a:spcBef>
                <a:spcPts val="600"/>
              </a:spcBef>
            </a:pPr>
            <a:r>
              <a:rPr sz="2400" b="1" spc="-5" dirty="0">
                <a:latin typeface="Calibri"/>
                <a:cs typeface="Calibri"/>
              </a:rPr>
              <a:t>General classification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patient’s mental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attitude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8629" y="3140969"/>
            <a:ext cx="8697731" cy="224676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spcBef>
                <a:spcPts val="700"/>
              </a:spcBef>
            </a:pPr>
            <a:r>
              <a:rPr sz="2400" b="1" i="1" spc="-10" dirty="0">
                <a:solidFill>
                  <a:srgbClr val="FF0000"/>
                </a:solidFill>
                <a:latin typeface="Calibri"/>
                <a:cs typeface="Calibri"/>
              </a:rPr>
              <a:t>They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can be </a:t>
            </a:r>
            <a:r>
              <a:rPr sz="2400" b="1" i="1" spc="-5" dirty="0">
                <a:solidFill>
                  <a:srgbClr val="FF0000"/>
                </a:solidFill>
                <a:latin typeface="Calibri"/>
                <a:cs typeface="Calibri"/>
              </a:rPr>
              <a:t>classified</a:t>
            </a:r>
            <a:r>
              <a:rPr sz="2400" b="1" i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as:</a:t>
            </a:r>
            <a:endParaRPr sz="24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55600" marR="1365885">
              <a:lnSpc>
                <a:spcPct val="120800"/>
              </a:lnSpc>
              <a:buFont typeface="Arial" pitchFamily="34" charset="0"/>
              <a:buChar char="•"/>
            </a:pPr>
            <a:r>
              <a:rPr sz="2400" b="1" spc="-10" dirty="0">
                <a:latin typeface="Calibri"/>
                <a:cs typeface="Calibri"/>
              </a:rPr>
              <a:t>Ph</a:t>
            </a:r>
            <a:r>
              <a:rPr sz="2400" b="1" spc="-5" dirty="0">
                <a:latin typeface="Calibri"/>
                <a:cs typeface="Calibri"/>
              </a:rPr>
              <a:t>il</a:t>
            </a:r>
            <a:r>
              <a:rPr sz="2400" b="1" spc="5" dirty="0">
                <a:latin typeface="Calibri"/>
                <a:cs typeface="Calibri"/>
              </a:rPr>
              <a:t>o</a:t>
            </a:r>
            <a:r>
              <a:rPr sz="2400" b="1" spc="-10" dirty="0">
                <a:latin typeface="Calibri"/>
                <a:cs typeface="Calibri"/>
              </a:rPr>
              <a:t>s</a:t>
            </a:r>
            <a:r>
              <a:rPr sz="2400" b="1" spc="5" dirty="0">
                <a:latin typeface="Calibri"/>
                <a:cs typeface="Calibri"/>
              </a:rPr>
              <a:t>o</a:t>
            </a:r>
            <a:r>
              <a:rPr sz="2400" b="1" dirty="0">
                <a:latin typeface="Calibri"/>
                <a:cs typeface="Calibri"/>
              </a:rPr>
              <a:t>p</a:t>
            </a:r>
            <a:r>
              <a:rPr sz="2400" b="1" spc="-10" dirty="0">
                <a:latin typeface="Calibri"/>
                <a:cs typeface="Calibri"/>
              </a:rPr>
              <a:t>h</a:t>
            </a:r>
            <a:r>
              <a:rPr sz="2400" b="1" spc="-5" dirty="0">
                <a:latin typeface="Calibri"/>
                <a:cs typeface="Calibri"/>
              </a:rPr>
              <a:t>ic </a:t>
            </a:r>
            <a:endParaRPr lang="en-IN" sz="2400" b="1" spc="-5" dirty="0">
              <a:latin typeface="Calibri"/>
              <a:cs typeface="Calibri"/>
            </a:endParaRPr>
          </a:p>
          <a:p>
            <a:pPr marL="355600" marR="1365885">
              <a:lnSpc>
                <a:spcPct val="120800"/>
              </a:lnSpc>
              <a:buFont typeface="Arial" pitchFamily="34" charset="0"/>
              <a:buChar char="•"/>
            </a:pPr>
            <a:r>
              <a:rPr sz="2400" b="1" spc="-5" dirty="0">
                <a:latin typeface="Calibri"/>
                <a:cs typeface="Calibri"/>
              </a:rPr>
              <a:t> Exacting </a:t>
            </a:r>
            <a:endParaRPr lang="en-IN" sz="2400" b="1" spc="-5" dirty="0">
              <a:latin typeface="Calibri"/>
              <a:cs typeface="Calibri"/>
            </a:endParaRPr>
          </a:p>
          <a:p>
            <a:pPr marL="355600" marR="1365885">
              <a:lnSpc>
                <a:spcPct val="120800"/>
              </a:lnSpc>
              <a:buFont typeface="Arial" pitchFamily="34" charset="0"/>
              <a:buChar char="•"/>
            </a:pPr>
            <a:r>
              <a:rPr sz="2400" b="1" spc="-5" dirty="0">
                <a:latin typeface="Calibri"/>
                <a:cs typeface="Calibri"/>
              </a:rPr>
              <a:t> </a:t>
            </a:r>
            <a:r>
              <a:rPr lang="en-IN" sz="2400" b="1" spc="-5" dirty="0">
                <a:cs typeface="Calibri"/>
              </a:rPr>
              <a:t>Hysterical</a:t>
            </a:r>
            <a:endParaRPr lang="en-IN" sz="2400" b="1" spc="-10" dirty="0">
              <a:latin typeface="Calibri"/>
              <a:cs typeface="Calibri"/>
            </a:endParaRPr>
          </a:p>
          <a:p>
            <a:pPr marL="355600" marR="1365885">
              <a:lnSpc>
                <a:spcPct val="120800"/>
              </a:lnSpc>
              <a:buFont typeface="Arial" pitchFamily="34" charset="0"/>
              <a:buChar char="•"/>
            </a:pPr>
            <a:r>
              <a:rPr sz="2400" b="1" spc="-10" dirty="0">
                <a:latin typeface="Calibri"/>
                <a:cs typeface="Calibri"/>
              </a:rPr>
              <a:t> </a:t>
            </a:r>
            <a:r>
              <a:rPr lang="en-IN" sz="2400" b="1" spc="-10" dirty="0">
                <a:cs typeface="Calibri"/>
              </a:rPr>
              <a:t>Indifferent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586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2152" y="665247"/>
            <a:ext cx="7378064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00"/>
                </a:solidFill>
              </a:rPr>
              <a:t>PHILOSOPHIC</a:t>
            </a:r>
            <a:r>
              <a:rPr spc="-5" dirty="0"/>
              <a:t>:</a:t>
            </a:r>
            <a:endParaRPr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22</a:t>
            </a:fld>
            <a:endParaRPr lang="en-IN"/>
          </a:p>
        </p:txBody>
      </p:sp>
      <p:sp>
        <p:nvSpPr>
          <p:cNvPr id="7" name="object 7"/>
          <p:cNvSpPr txBox="1"/>
          <p:nvPr/>
        </p:nvSpPr>
        <p:spPr>
          <a:xfrm>
            <a:off x="331076" y="1772816"/>
            <a:ext cx="6053958" cy="38082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94665">
              <a:spcBef>
                <a:spcPts val="100"/>
              </a:spcBef>
              <a:buFont typeface="Arial" pitchFamily="34" charset="0"/>
              <a:buChar char="•"/>
            </a:pP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Willing to accept the dentist’s </a:t>
            </a:r>
            <a:r>
              <a:rPr sz="2800" b="1" spc="-5" dirty="0" err="1">
                <a:solidFill>
                  <a:srgbClr val="0A0908"/>
                </a:solidFill>
                <a:latin typeface="Calibri"/>
                <a:cs typeface="Calibri"/>
              </a:rPr>
              <a:t>judgement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 without</a:t>
            </a:r>
            <a:r>
              <a:rPr lang="en-IN" sz="2800" b="1" spc="-5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question.</a:t>
            </a:r>
            <a:endParaRPr sz="2800" dirty="0">
              <a:latin typeface="Calibri"/>
              <a:cs typeface="Calibri"/>
            </a:endParaRPr>
          </a:p>
          <a:p>
            <a:pPr marL="12700" marR="1076325">
              <a:lnSpc>
                <a:spcPct val="120800"/>
              </a:lnSpc>
              <a:buFont typeface="Arial" pitchFamily="34" charset="0"/>
              <a:buChar char="•"/>
            </a:pP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Best mental attitude for denture acceptance.</a:t>
            </a:r>
            <a:endParaRPr lang="en-IN" sz="2800" b="1" spc="-5" dirty="0">
              <a:solidFill>
                <a:srgbClr val="0A0908"/>
              </a:solidFill>
              <a:latin typeface="Calibri"/>
              <a:cs typeface="Calibri"/>
            </a:endParaRPr>
          </a:p>
          <a:p>
            <a:pPr marL="12700" marR="1076325">
              <a:lnSpc>
                <a:spcPct val="120800"/>
              </a:lnSpc>
              <a:buFont typeface="Arial" pitchFamily="34" charset="0"/>
              <a:buChar char="•"/>
            </a:pP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Motivation is</a:t>
            </a:r>
            <a:r>
              <a:rPr sz="2800" b="1" spc="-20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generalized.</a:t>
            </a:r>
            <a:endParaRPr sz="2800" dirty="0">
              <a:latin typeface="Calibri"/>
              <a:cs typeface="Calibri"/>
            </a:endParaRPr>
          </a:p>
          <a:p>
            <a:pPr marL="12700" marR="5080">
              <a:spcBef>
                <a:spcPts val="590"/>
              </a:spcBef>
              <a:buFont typeface="Arial" pitchFamily="34" charset="0"/>
              <a:buChar char="•"/>
              <a:tabLst>
                <a:tab pos="5081905" algn="l"/>
                <a:tab pos="6353175" algn="l"/>
              </a:tabLst>
            </a:pPr>
            <a:r>
              <a:rPr sz="2800" b="1" spc="-15" dirty="0">
                <a:solidFill>
                  <a:srgbClr val="A40020"/>
                </a:solidFill>
                <a:latin typeface="Calibri"/>
                <a:cs typeface="Calibri"/>
              </a:rPr>
              <a:t>I</a:t>
            </a:r>
            <a:r>
              <a:rPr sz="2800" b="1" dirty="0">
                <a:solidFill>
                  <a:srgbClr val="A40020"/>
                </a:solidFill>
                <a:latin typeface="Calibri"/>
                <a:cs typeface="Calibri"/>
              </a:rPr>
              <a:t>d</a:t>
            </a:r>
            <a:r>
              <a:rPr sz="2800" b="1" spc="-5" dirty="0">
                <a:solidFill>
                  <a:srgbClr val="A40020"/>
                </a:solidFill>
                <a:latin typeface="Calibri"/>
                <a:cs typeface="Calibri"/>
              </a:rPr>
              <a:t>e</a:t>
            </a:r>
            <a:r>
              <a:rPr sz="2800" b="1" dirty="0">
                <a:solidFill>
                  <a:srgbClr val="A40020"/>
                </a:solidFill>
                <a:latin typeface="Calibri"/>
                <a:cs typeface="Calibri"/>
              </a:rPr>
              <a:t>al</a:t>
            </a:r>
            <a:r>
              <a:rPr sz="2800" b="1" spc="-10" dirty="0">
                <a:solidFill>
                  <a:srgbClr val="A4002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A40020"/>
                </a:solidFill>
                <a:latin typeface="Calibri"/>
                <a:cs typeface="Calibri"/>
              </a:rPr>
              <a:t>attit</a:t>
            </a:r>
            <a:r>
              <a:rPr sz="2800" b="1" spc="-10" dirty="0">
                <a:solidFill>
                  <a:srgbClr val="A40020"/>
                </a:solidFill>
                <a:latin typeface="Calibri"/>
                <a:cs typeface="Calibri"/>
              </a:rPr>
              <a:t>u</a:t>
            </a:r>
            <a:r>
              <a:rPr sz="2800" b="1" dirty="0">
                <a:solidFill>
                  <a:srgbClr val="A40020"/>
                </a:solidFill>
                <a:latin typeface="Calibri"/>
                <a:cs typeface="Calibri"/>
              </a:rPr>
              <a:t>de</a:t>
            </a:r>
            <a:r>
              <a:rPr sz="2800" b="1" spc="-5" dirty="0">
                <a:solidFill>
                  <a:srgbClr val="A4002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A40020"/>
                </a:solidFill>
                <a:latin typeface="Calibri"/>
                <a:cs typeface="Calibri"/>
              </a:rPr>
              <a:t>f</a:t>
            </a:r>
            <a:r>
              <a:rPr sz="2800" b="1" spc="5" dirty="0">
                <a:solidFill>
                  <a:srgbClr val="A40020"/>
                </a:solidFill>
                <a:latin typeface="Calibri"/>
                <a:cs typeface="Calibri"/>
              </a:rPr>
              <a:t>o</a:t>
            </a:r>
            <a:r>
              <a:rPr sz="2800" b="1" dirty="0">
                <a:solidFill>
                  <a:srgbClr val="A40020"/>
                </a:solidFill>
                <a:latin typeface="Calibri"/>
                <a:cs typeface="Calibri"/>
              </a:rPr>
              <a:t>r</a:t>
            </a:r>
            <a:r>
              <a:rPr sz="2800" b="1" spc="-10" dirty="0">
                <a:solidFill>
                  <a:srgbClr val="A4002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A40020"/>
                </a:solidFill>
                <a:latin typeface="Calibri"/>
                <a:cs typeface="Calibri"/>
              </a:rPr>
              <a:t>s</a:t>
            </a:r>
            <a:r>
              <a:rPr sz="2800" b="1" spc="-10" dirty="0">
                <a:solidFill>
                  <a:srgbClr val="A40020"/>
                </a:solidFill>
                <a:latin typeface="Calibri"/>
                <a:cs typeface="Calibri"/>
              </a:rPr>
              <a:t>u</a:t>
            </a:r>
            <a:r>
              <a:rPr sz="2800" b="1" dirty="0">
                <a:solidFill>
                  <a:srgbClr val="A40020"/>
                </a:solidFill>
                <a:latin typeface="Calibri"/>
                <a:cs typeface="Calibri"/>
              </a:rPr>
              <a:t>cc</a:t>
            </a:r>
            <a:r>
              <a:rPr sz="2800" b="1" spc="-5" dirty="0">
                <a:solidFill>
                  <a:srgbClr val="A40020"/>
                </a:solidFill>
                <a:latin typeface="Calibri"/>
                <a:cs typeface="Calibri"/>
              </a:rPr>
              <a:t>e</a:t>
            </a:r>
            <a:r>
              <a:rPr sz="2800" b="1" dirty="0">
                <a:solidFill>
                  <a:srgbClr val="A40020"/>
                </a:solidFill>
                <a:latin typeface="Calibri"/>
                <a:cs typeface="Calibri"/>
              </a:rPr>
              <a:t>ss</a:t>
            </a:r>
            <a:r>
              <a:rPr sz="2800" b="1" spc="-5" dirty="0">
                <a:solidFill>
                  <a:srgbClr val="A40020"/>
                </a:solidFill>
                <a:latin typeface="Calibri"/>
                <a:cs typeface="Calibri"/>
              </a:rPr>
              <a:t>f</a:t>
            </a:r>
            <a:r>
              <a:rPr sz="2800" b="1" spc="-10" dirty="0">
                <a:solidFill>
                  <a:srgbClr val="A40020"/>
                </a:solidFill>
                <a:latin typeface="Calibri"/>
                <a:cs typeface="Calibri"/>
              </a:rPr>
              <a:t>u</a:t>
            </a:r>
            <a:r>
              <a:rPr sz="2800" b="1" dirty="0">
                <a:solidFill>
                  <a:srgbClr val="A40020"/>
                </a:solidFill>
                <a:latin typeface="Calibri"/>
                <a:cs typeface="Calibri"/>
              </a:rPr>
              <a:t>l</a:t>
            </a:r>
            <a:r>
              <a:rPr sz="2800" b="1" spc="-10" dirty="0">
                <a:solidFill>
                  <a:srgbClr val="A4002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A40020"/>
                </a:solidFill>
                <a:latin typeface="Calibri"/>
                <a:cs typeface="Calibri"/>
              </a:rPr>
              <a:t>tre</a:t>
            </a:r>
            <a:r>
              <a:rPr sz="2800" b="1" dirty="0">
                <a:solidFill>
                  <a:srgbClr val="A40020"/>
                </a:solidFill>
                <a:latin typeface="Calibri"/>
                <a:cs typeface="Calibri"/>
              </a:rPr>
              <a:t>a</a:t>
            </a:r>
            <a:r>
              <a:rPr sz="2800" b="1" spc="-5" dirty="0">
                <a:solidFill>
                  <a:srgbClr val="A40020"/>
                </a:solidFill>
                <a:latin typeface="Calibri"/>
                <a:cs typeface="Calibri"/>
              </a:rPr>
              <a:t>t</a:t>
            </a:r>
            <a:r>
              <a:rPr sz="2800" b="1" spc="5" dirty="0">
                <a:solidFill>
                  <a:srgbClr val="A40020"/>
                </a:solidFill>
                <a:latin typeface="Calibri"/>
                <a:cs typeface="Calibri"/>
              </a:rPr>
              <a:t>m</a:t>
            </a:r>
            <a:r>
              <a:rPr sz="2800" b="1" spc="-5" dirty="0">
                <a:solidFill>
                  <a:srgbClr val="A40020"/>
                </a:solidFill>
                <a:latin typeface="Calibri"/>
                <a:cs typeface="Calibri"/>
              </a:rPr>
              <a:t>e</a:t>
            </a:r>
            <a:r>
              <a:rPr sz="2800" b="1" spc="-10" dirty="0">
                <a:solidFill>
                  <a:srgbClr val="A40020"/>
                </a:solidFill>
                <a:latin typeface="Calibri"/>
                <a:cs typeface="Calibri"/>
              </a:rPr>
              <a:t>n</a:t>
            </a:r>
            <a:r>
              <a:rPr sz="2800" b="1" spc="-5" dirty="0">
                <a:solidFill>
                  <a:srgbClr val="A40020"/>
                </a:solidFill>
                <a:latin typeface="Calibri"/>
                <a:cs typeface="Calibri"/>
              </a:rPr>
              <a:t>t</a:t>
            </a:r>
            <a:r>
              <a:rPr sz="2800" b="1" dirty="0">
                <a:solidFill>
                  <a:srgbClr val="A40020"/>
                </a:solidFill>
                <a:latin typeface="Calibri"/>
                <a:cs typeface="Calibri"/>
              </a:rPr>
              <a:t>,</a:t>
            </a:r>
            <a:r>
              <a:rPr lang="en-IN" sz="2800" b="1" dirty="0">
                <a:solidFill>
                  <a:srgbClr val="A40020"/>
                </a:solidFill>
                <a:latin typeface="Calibri"/>
                <a:cs typeface="Calibri"/>
              </a:rPr>
              <a:t> </a:t>
            </a:r>
            <a:r>
              <a:rPr sz="2800" b="1" dirty="0" smtClean="0">
                <a:solidFill>
                  <a:srgbClr val="0A0908"/>
                </a:solidFill>
                <a:latin typeface="Calibri"/>
                <a:cs typeface="Calibri"/>
              </a:rPr>
              <a:t>p</a:t>
            </a:r>
            <a:r>
              <a:rPr sz="2800" b="1" spc="-5" dirty="0" smtClean="0">
                <a:solidFill>
                  <a:srgbClr val="0A0908"/>
                </a:solidFill>
                <a:latin typeface="Calibri"/>
                <a:cs typeface="Calibri"/>
              </a:rPr>
              <a:t>ro</a:t>
            </a:r>
            <a:r>
              <a:rPr sz="2800" b="1" dirty="0" smtClean="0">
                <a:solidFill>
                  <a:srgbClr val="0A0908"/>
                </a:solidFill>
                <a:latin typeface="Calibri"/>
                <a:cs typeface="Calibri"/>
              </a:rPr>
              <a:t>v</a:t>
            </a:r>
            <a:r>
              <a:rPr sz="2800" b="1" spc="-5" dirty="0" smtClean="0">
                <a:solidFill>
                  <a:srgbClr val="0A0908"/>
                </a:solidFill>
                <a:latin typeface="Calibri"/>
                <a:cs typeface="Calibri"/>
              </a:rPr>
              <a:t>i</a:t>
            </a:r>
            <a:r>
              <a:rPr sz="2800" b="1" spc="-10" dirty="0" smtClean="0">
                <a:solidFill>
                  <a:srgbClr val="0A0908"/>
                </a:solidFill>
                <a:latin typeface="Calibri"/>
                <a:cs typeface="Calibri"/>
              </a:rPr>
              <a:t>d</a:t>
            </a:r>
            <a:r>
              <a:rPr sz="2800" b="1" spc="5" dirty="0" smtClean="0">
                <a:solidFill>
                  <a:srgbClr val="0A0908"/>
                </a:solidFill>
                <a:latin typeface="Calibri"/>
                <a:cs typeface="Calibri"/>
              </a:rPr>
              <a:t>e</a:t>
            </a:r>
            <a:r>
              <a:rPr sz="2800" b="1" dirty="0" smtClean="0">
                <a:solidFill>
                  <a:srgbClr val="0A0908"/>
                </a:solidFill>
                <a:latin typeface="Calibri"/>
                <a:cs typeface="Calibri"/>
              </a:rPr>
              <a:t>d</a:t>
            </a:r>
            <a:r>
              <a:rPr lang="en-US" sz="2800" b="1" dirty="0" smtClean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800" b="1" spc="-5" dirty="0" smtClean="0">
                <a:solidFill>
                  <a:srgbClr val="0A0908"/>
                </a:solidFill>
                <a:latin typeface="Calibri"/>
                <a:cs typeface="Calibri"/>
              </a:rPr>
              <a:t>t</a:t>
            </a:r>
            <a:r>
              <a:rPr sz="2800" b="1" spc="-10" dirty="0" smtClean="0">
                <a:solidFill>
                  <a:srgbClr val="0A0908"/>
                </a:solidFill>
                <a:latin typeface="Calibri"/>
                <a:cs typeface="Calibri"/>
              </a:rPr>
              <a:t>h</a:t>
            </a:r>
            <a:r>
              <a:rPr sz="2800" b="1" dirty="0" smtClean="0">
                <a:solidFill>
                  <a:srgbClr val="0A0908"/>
                </a:solidFill>
                <a:latin typeface="Calibri"/>
                <a:cs typeface="Calibri"/>
              </a:rPr>
              <a:t>e</a:t>
            </a:r>
            <a:r>
              <a:rPr lang="en-IN" sz="2800" b="1" dirty="0" smtClean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biomechanical factors are</a:t>
            </a:r>
            <a:r>
              <a:rPr sz="2800" b="1" spc="-15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favourable.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58300" y="0"/>
            <a:ext cx="1409700" cy="1657350"/>
          </a:xfrm>
          <a:custGeom>
            <a:avLst/>
            <a:gdLst/>
            <a:ahLst/>
            <a:cxnLst/>
            <a:rect l="l" t="t" r="r" b="b"/>
            <a:pathLst>
              <a:path w="1409700" h="1657350">
                <a:moveTo>
                  <a:pt x="0" y="0"/>
                </a:moveTo>
                <a:lnTo>
                  <a:pt x="1409700" y="0"/>
                </a:lnTo>
                <a:lnTo>
                  <a:pt x="1409700" y="1657350"/>
                </a:lnTo>
                <a:lnTo>
                  <a:pt x="0" y="1657350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64352" y="28600"/>
            <a:ext cx="135255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/>
          <p:cNvSpPr/>
          <p:nvPr/>
        </p:nvSpPr>
        <p:spPr>
          <a:xfrm>
            <a:off x="6637283" y="2002221"/>
            <a:ext cx="5123793" cy="37994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181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18897" y="930533"/>
            <a:ext cx="3720663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FF00"/>
                </a:solidFill>
              </a:rPr>
              <a:t>E</a:t>
            </a:r>
            <a:r>
              <a:rPr dirty="0">
                <a:solidFill>
                  <a:srgbClr val="FFFF00"/>
                </a:solidFill>
              </a:rPr>
              <a:t>X</a:t>
            </a:r>
            <a:r>
              <a:rPr spc="-5" dirty="0">
                <a:solidFill>
                  <a:srgbClr val="FFFF00"/>
                </a:solidFill>
              </a:rPr>
              <a:t>ACT</a:t>
            </a:r>
            <a:r>
              <a:rPr dirty="0">
                <a:solidFill>
                  <a:srgbClr val="FFFF00"/>
                </a:solidFill>
              </a:rPr>
              <a:t>I</a:t>
            </a:r>
            <a:r>
              <a:rPr spc="-5" dirty="0">
                <a:solidFill>
                  <a:srgbClr val="FFFF00"/>
                </a:solidFill>
              </a:rPr>
              <a:t>N</a:t>
            </a:r>
            <a:r>
              <a:rPr dirty="0">
                <a:solidFill>
                  <a:srgbClr val="FFFF00"/>
                </a:solidFill>
              </a:rPr>
              <a:t>G: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23</a:t>
            </a:fld>
            <a:endParaRPr lang="en-IN"/>
          </a:p>
        </p:txBody>
      </p:sp>
      <p:sp>
        <p:nvSpPr>
          <p:cNvPr id="8" name="object 8"/>
          <p:cNvSpPr txBox="1"/>
          <p:nvPr/>
        </p:nvSpPr>
        <p:spPr>
          <a:xfrm>
            <a:off x="331076" y="1576552"/>
            <a:ext cx="6479627" cy="3094436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spcBef>
                <a:spcPts val="409"/>
              </a:spcBef>
              <a:buFont typeface="Arial" pitchFamily="34" charset="0"/>
              <a:buChar char="•"/>
            </a:pPr>
            <a:r>
              <a:rPr sz="2400" b="1" spc="-5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All good attributes </a:t>
            </a:r>
            <a:r>
              <a:rPr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of </a:t>
            </a:r>
            <a:r>
              <a:rPr sz="2400" b="1" spc="-5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philosophic</a:t>
            </a:r>
            <a:r>
              <a:rPr sz="2400" b="1" spc="-4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patient.</a:t>
            </a:r>
            <a:endParaRPr sz="2400" dirty="0">
              <a:solidFill>
                <a:schemeClr val="accent4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635"/>
              </a:spcBef>
              <a:buFont typeface="Arial" pitchFamily="34" charset="0"/>
              <a:buChar char="•"/>
            </a:pPr>
            <a:r>
              <a:rPr sz="2400" b="1" spc="-5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Require extreme care, effort and patience </a:t>
            </a:r>
            <a:r>
              <a:rPr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on </a:t>
            </a:r>
            <a:r>
              <a:rPr sz="2400" b="1" spc="-5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the part </a:t>
            </a:r>
            <a:r>
              <a:rPr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of  </a:t>
            </a:r>
            <a:r>
              <a:rPr sz="2400" b="1" spc="-5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the</a:t>
            </a:r>
            <a:r>
              <a:rPr sz="2400" b="1" spc="-1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dentist.</a:t>
            </a:r>
            <a:endParaRPr sz="2400" dirty="0">
              <a:solidFill>
                <a:schemeClr val="accent4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  <a:p>
            <a:pPr marL="12700" marR="515620">
              <a:lnSpc>
                <a:spcPts val="259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sz="2400" b="1" spc="-5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Methodical, precise </a:t>
            </a:r>
            <a:r>
              <a:rPr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and </a:t>
            </a:r>
            <a:r>
              <a:rPr sz="2400" b="1" spc="-5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accurate and </a:t>
            </a:r>
            <a:r>
              <a:rPr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at </a:t>
            </a:r>
            <a:r>
              <a:rPr sz="2400" b="1" spc="-5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times make  severe</a:t>
            </a:r>
            <a:r>
              <a:rPr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demands.</a:t>
            </a:r>
            <a:endParaRPr sz="2400" dirty="0">
              <a:solidFill>
                <a:schemeClr val="accent4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  <a:p>
            <a:pPr marL="12700">
              <a:spcBef>
                <a:spcPts val="275"/>
              </a:spcBef>
              <a:buFont typeface="Arial" pitchFamily="34" charset="0"/>
              <a:buChar char="•"/>
            </a:pPr>
            <a:r>
              <a:rPr sz="2400" b="1" spc="-5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Like each step </a:t>
            </a:r>
            <a:r>
              <a:rPr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of </a:t>
            </a:r>
            <a:r>
              <a:rPr sz="2400" b="1" spc="-5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the procedure to be</a:t>
            </a:r>
            <a:r>
              <a:rPr sz="2400" b="1" spc="-25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explained.</a:t>
            </a:r>
            <a:endParaRPr sz="2400" dirty="0">
              <a:solidFill>
                <a:schemeClr val="accent4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  <a:p>
            <a:pPr marL="12700">
              <a:spcBef>
                <a:spcPts val="309"/>
              </a:spcBef>
              <a:buFont typeface="Arial" pitchFamily="34" charset="0"/>
              <a:buChar char="•"/>
            </a:pPr>
            <a:r>
              <a:rPr sz="2400" b="1" spc="-1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If intelligent </a:t>
            </a:r>
            <a:r>
              <a:rPr sz="2400" b="1" spc="-5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and understanding </a:t>
            </a:r>
            <a:r>
              <a:rPr lang="en-IN" sz="2400" spc="1210" dirty="0">
                <a:solidFill>
                  <a:schemeClr val="accent4">
                    <a:lumMod val="60000"/>
                    <a:lumOff val="40000"/>
                  </a:schemeClr>
                </a:solidFill>
                <a:latin typeface="Symbol"/>
                <a:cs typeface="Calibri"/>
              </a:rPr>
              <a:t> -</a:t>
            </a:r>
            <a:r>
              <a:rPr sz="2400" spc="19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they are the best</a:t>
            </a:r>
            <a:endParaRPr sz="2400" dirty="0">
              <a:solidFill>
                <a:schemeClr val="accent4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1077" y="5205796"/>
            <a:ext cx="8150772" cy="72135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68580">
              <a:lnSpc>
                <a:spcPts val="2590"/>
              </a:lnSpc>
              <a:spcBef>
                <a:spcPts val="425"/>
              </a:spcBef>
              <a:tabLst>
                <a:tab pos="4523105" algn="l"/>
              </a:tabLst>
            </a:pPr>
            <a:r>
              <a:rPr sz="2400" b="1" spc="-5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or else extra hours must</a:t>
            </a:r>
            <a:r>
              <a:rPr sz="2400" b="1" spc="3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be</a:t>
            </a:r>
            <a:r>
              <a:rPr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spent,	prior </a:t>
            </a:r>
            <a:r>
              <a:rPr sz="2400" b="1" spc="-1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to </a:t>
            </a:r>
            <a:r>
              <a:rPr sz="2400" b="1" spc="-5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treatment,  in patient education </a:t>
            </a:r>
            <a:r>
              <a:rPr sz="2400" b="1" spc="-1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until </a:t>
            </a:r>
            <a:r>
              <a:rPr sz="2400" b="1" spc="-5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an understanding is</a:t>
            </a:r>
            <a:r>
              <a:rPr sz="2400" b="1" spc="-25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reached.</a:t>
            </a:r>
            <a:endParaRPr sz="2400" dirty="0">
              <a:solidFill>
                <a:schemeClr val="accent4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66462" y="450912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228600" y="228600"/>
                </a:moveTo>
                <a:lnTo>
                  <a:pt x="0" y="228600"/>
                </a:lnTo>
                <a:lnTo>
                  <a:pt x="114300" y="304800"/>
                </a:lnTo>
                <a:lnTo>
                  <a:pt x="228600" y="228600"/>
                </a:lnTo>
                <a:close/>
              </a:path>
              <a:path w="228600" h="304800">
                <a:moveTo>
                  <a:pt x="171450" y="0"/>
                </a:moveTo>
                <a:lnTo>
                  <a:pt x="57150" y="0"/>
                </a:lnTo>
                <a:lnTo>
                  <a:pt x="57150" y="228600"/>
                </a:lnTo>
                <a:lnTo>
                  <a:pt x="171450" y="228600"/>
                </a:lnTo>
                <a:lnTo>
                  <a:pt x="171450" y="0"/>
                </a:lnTo>
                <a:close/>
              </a:path>
            </a:pathLst>
          </a:custGeom>
          <a:solidFill>
            <a:srgbClr val="1E487C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FFFF00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50695" y="450912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57150" y="0"/>
                </a:moveTo>
                <a:lnTo>
                  <a:pt x="57150" y="228600"/>
                </a:lnTo>
                <a:lnTo>
                  <a:pt x="0" y="228600"/>
                </a:lnTo>
                <a:lnTo>
                  <a:pt x="114300" y="304800"/>
                </a:lnTo>
                <a:lnTo>
                  <a:pt x="228600" y="228600"/>
                </a:lnTo>
                <a:lnTo>
                  <a:pt x="171450" y="228600"/>
                </a:lnTo>
                <a:lnTo>
                  <a:pt x="171450" y="0"/>
                </a:lnTo>
                <a:lnTo>
                  <a:pt x="57150" y="0"/>
                </a:lnTo>
                <a:close/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735059" y="734059"/>
            <a:ext cx="1885950" cy="1507490"/>
          </a:xfrm>
          <a:custGeom>
            <a:avLst/>
            <a:gdLst/>
            <a:ahLst/>
            <a:cxnLst/>
            <a:rect l="l" t="t" r="r" b="b"/>
            <a:pathLst>
              <a:path w="1885950" h="1507489">
                <a:moveTo>
                  <a:pt x="0" y="0"/>
                </a:moveTo>
                <a:lnTo>
                  <a:pt x="1885950" y="0"/>
                </a:lnTo>
                <a:lnTo>
                  <a:pt x="1885950" y="1507489"/>
                </a:lnTo>
                <a:lnTo>
                  <a:pt x="0" y="1507489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63000" y="762001"/>
            <a:ext cx="1828800" cy="1450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"/>
          <p:cNvSpPr/>
          <p:nvPr/>
        </p:nvSpPr>
        <p:spPr>
          <a:xfrm>
            <a:off x="7153487" y="2837793"/>
            <a:ext cx="5038513" cy="3303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604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228" y="684694"/>
            <a:ext cx="3436882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00"/>
                </a:solidFill>
              </a:rPr>
              <a:t>HYSTERICAL: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24</a:t>
            </a:fld>
            <a:endParaRPr lang="en-IN"/>
          </a:p>
        </p:txBody>
      </p:sp>
      <p:sp>
        <p:nvSpPr>
          <p:cNvPr id="7" name="object 7"/>
          <p:cNvSpPr txBox="1"/>
          <p:nvPr/>
        </p:nvSpPr>
        <p:spPr>
          <a:xfrm>
            <a:off x="283779" y="2060848"/>
            <a:ext cx="6369269" cy="23211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4950">
              <a:spcBef>
                <a:spcPts val="100"/>
              </a:spcBef>
              <a:buFont typeface="Arial" pitchFamily="34" charset="0"/>
              <a:buChar char="•"/>
            </a:pPr>
            <a:r>
              <a:rPr sz="2800" b="1" spc="-5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Emotionally unstable, excitable, apprehensive </a:t>
            </a:r>
            <a:r>
              <a:rPr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and  </a:t>
            </a:r>
            <a:r>
              <a:rPr sz="2800" b="1" spc="-5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hypertensive.</a:t>
            </a:r>
            <a:endParaRPr sz="2800" dirty="0">
              <a:solidFill>
                <a:schemeClr val="accent4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  <a:p>
            <a:pPr marL="12700">
              <a:spcBef>
                <a:spcPts val="600"/>
              </a:spcBef>
              <a:buFont typeface="Arial" pitchFamily="34" charset="0"/>
              <a:buChar char="•"/>
            </a:pPr>
            <a:r>
              <a:rPr sz="2800" b="1" spc="-5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Prognosis is often</a:t>
            </a:r>
            <a:r>
              <a:rPr sz="2800" b="1" spc="1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unfavorable.</a:t>
            </a:r>
            <a:endParaRPr sz="2800" dirty="0">
              <a:solidFill>
                <a:srgbClr val="FFFF00"/>
              </a:solidFill>
              <a:latin typeface="Calibri"/>
              <a:cs typeface="Calibri"/>
            </a:endParaRPr>
          </a:p>
          <a:p>
            <a:pPr marL="12700" marR="5080">
              <a:spcBef>
                <a:spcPts val="600"/>
              </a:spcBef>
              <a:buFont typeface="Arial" pitchFamily="34" charset="0"/>
              <a:buChar char="•"/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Additional professional help (psychiatric) is required  prior to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during</a:t>
            </a:r>
            <a:r>
              <a:rPr sz="2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treatment.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629650" y="-27384"/>
            <a:ext cx="2038350" cy="1518920"/>
          </a:xfrm>
          <a:custGeom>
            <a:avLst/>
            <a:gdLst/>
            <a:ahLst/>
            <a:cxnLst/>
            <a:rect l="l" t="t" r="r" b="b"/>
            <a:pathLst>
              <a:path w="2038350" h="1518920">
                <a:moveTo>
                  <a:pt x="0" y="0"/>
                </a:moveTo>
                <a:lnTo>
                  <a:pt x="2038350" y="0"/>
                </a:lnTo>
                <a:lnTo>
                  <a:pt x="2038350" y="1518919"/>
                </a:lnTo>
                <a:lnTo>
                  <a:pt x="0" y="1518919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86800" y="-27384"/>
            <a:ext cx="1981200" cy="1461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373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9807" y="798187"/>
            <a:ext cx="5940389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00"/>
                </a:solidFill>
              </a:rPr>
              <a:t>INDIFFERENT: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25</a:t>
            </a:fld>
            <a:endParaRPr lang="en-IN"/>
          </a:p>
        </p:txBody>
      </p:sp>
      <p:sp>
        <p:nvSpPr>
          <p:cNvPr id="5" name="object 5"/>
          <p:cNvSpPr txBox="1"/>
          <p:nvPr/>
        </p:nvSpPr>
        <p:spPr>
          <a:xfrm>
            <a:off x="362608" y="1781777"/>
            <a:ext cx="7267902" cy="47563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Questionable </a:t>
            </a:r>
            <a:r>
              <a:rPr sz="2800" b="1" dirty="0">
                <a:solidFill>
                  <a:srgbClr val="FFFF00"/>
                </a:solidFill>
                <a:latin typeface="Calibri"/>
                <a:cs typeface="Calibri"/>
              </a:rPr>
              <a:t>or 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unfavorable prognosis. </a:t>
            </a:r>
            <a:endParaRPr lang="en-IN" sz="2800" b="1" spc="-5" dirty="0">
              <a:solidFill>
                <a:srgbClr val="FFFF00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20800"/>
              </a:lnSpc>
              <a:spcBef>
                <a:spcPts val="1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Little concern for their teeth or oral</a:t>
            </a:r>
            <a:r>
              <a:rPr sz="2800" b="1" spc="-70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health.</a:t>
            </a:r>
            <a:endParaRPr lang="en-IN" sz="2800" b="1" spc="-5" dirty="0">
              <a:solidFill>
                <a:srgbClr val="0A0908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208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en-IN" sz="2800" b="1" spc="-5" dirty="0">
                <a:solidFill>
                  <a:srgbClr val="0A0908"/>
                </a:solidFill>
                <a:latin typeface="Calibri"/>
                <a:cs typeface="Calibri"/>
              </a:rPr>
              <a:t>Seek treatment because </a:t>
            </a:r>
            <a:r>
              <a:rPr lang="en-IN" sz="2800" b="1" dirty="0">
                <a:solidFill>
                  <a:srgbClr val="0A0908"/>
                </a:solidFill>
                <a:latin typeface="Calibri"/>
                <a:cs typeface="Calibri"/>
              </a:rPr>
              <a:t>of </a:t>
            </a:r>
            <a:r>
              <a:rPr lang="en-IN" sz="2800" b="1" spc="-5" dirty="0">
                <a:solidFill>
                  <a:srgbClr val="0A0908"/>
                </a:solidFill>
                <a:latin typeface="Calibri"/>
                <a:cs typeface="Calibri"/>
              </a:rPr>
              <a:t>the insistence </a:t>
            </a:r>
            <a:r>
              <a:rPr lang="en-IN" sz="2800" b="1" dirty="0">
                <a:solidFill>
                  <a:srgbClr val="0A0908"/>
                </a:solidFill>
                <a:latin typeface="Calibri"/>
                <a:cs typeface="Calibri"/>
              </a:rPr>
              <a:t>of</a:t>
            </a:r>
            <a:r>
              <a:rPr lang="en-IN" sz="2800" b="1" spc="-40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lang="en-IN" sz="2800" b="1" spc="-5" dirty="0">
                <a:solidFill>
                  <a:srgbClr val="0A0908"/>
                </a:solidFill>
                <a:latin typeface="Calibri"/>
                <a:cs typeface="Calibri"/>
              </a:rPr>
              <a:t>family.</a:t>
            </a:r>
            <a:endParaRPr lang="en-IN" sz="2800" dirty="0">
              <a:latin typeface="Calibri"/>
              <a:cs typeface="Calibri"/>
            </a:endParaRPr>
          </a:p>
          <a:p>
            <a:pPr marL="12700" marR="5080">
              <a:lnSpc>
                <a:spcPct val="1208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en-IN" sz="2800" b="1" spc="-5" dirty="0">
                <a:solidFill>
                  <a:srgbClr val="0A0908"/>
                </a:solidFill>
                <a:latin typeface="Calibri"/>
                <a:cs typeface="Calibri"/>
              </a:rPr>
              <a:t>Pay no attention to instructions, are uncooperative </a:t>
            </a:r>
            <a:r>
              <a:rPr lang="en-IN" sz="2800" b="1" dirty="0">
                <a:solidFill>
                  <a:srgbClr val="0A0908"/>
                </a:solidFill>
                <a:latin typeface="Calibri"/>
                <a:cs typeface="Calibri"/>
              </a:rPr>
              <a:t>&amp;  </a:t>
            </a:r>
            <a:r>
              <a:rPr lang="en-IN" sz="2800" b="1" spc="-5" dirty="0">
                <a:solidFill>
                  <a:srgbClr val="0A0908"/>
                </a:solidFill>
                <a:latin typeface="Calibri"/>
                <a:cs typeface="Calibri"/>
              </a:rPr>
              <a:t>give up easily if problems are encountered with their  new</a:t>
            </a:r>
            <a:r>
              <a:rPr lang="en-IN" sz="2800" b="1" spc="-10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lang="en-IN" sz="2800" b="1" spc="-5" dirty="0">
                <a:solidFill>
                  <a:srgbClr val="0A0908"/>
                </a:solidFill>
                <a:latin typeface="Calibri"/>
                <a:cs typeface="Calibri"/>
              </a:rPr>
              <a:t>teeth.</a:t>
            </a:r>
            <a:endParaRPr lang="en-IN" sz="2800" dirty="0">
              <a:latin typeface="Calibri"/>
              <a:cs typeface="Calibri"/>
            </a:endParaRPr>
          </a:p>
          <a:p>
            <a:pPr marL="12700" marR="5080">
              <a:lnSpc>
                <a:spcPct val="1208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en-IN" sz="2800" b="1" spc="-5" dirty="0">
                <a:solidFill>
                  <a:srgbClr val="FFFF00"/>
                </a:solidFill>
                <a:latin typeface="Calibri"/>
                <a:cs typeface="Calibri"/>
              </a:rPr>
              <a:t>Require more time </a:t>
            </a:r>
            <a:r>
              <a:rPr lang="en-IN" sz="2800" b="1" dirty="0">
                <a:solidFill>
                  <a:srgbClr val="FFFF00"/>
                </a:solidFill>
                <a:latin typeface="Calibri"/>
                <a:cs typeface="Calibri"/>
              </a:rPr>
              <a:t>for </a:t>
            </a:r>
            <a:r>
              <a:rPr lang="en-IN" sz="2800" b="1" spc="-5" dirty="0">
                <a:solidFill>
                  <a:srgbClr val="FFFF00"/>
                </a:solidFill>
                <a:latin typeface="Calibri"/>
                <a:cs typeface="Calibri"/>
              </a:rPr>
              <a:t>instruction </a:t>
            </a:r>
            <a:r>
              <a:rPr lang="en-IN" sz="2800" b="1" dirty="0">
                <a:solidFill>
                  <a:srgbClr val="FFFF00"/>
                </a:solidFill>
                <a:latin typeface="Calibri"/>
                <a:cs typeface="Calibri"/>
              </a:rPr>
              <a:t>on </a:t>
            </a:r>
            <a:r>
              <a:rPr lang="en-IN" sz="2800" b="1" spc="-5" dirty="0">
                <a:solidFill>
                  <a:srgbClr val="FFFF00"/>
                </a:solidFill>
                <a:latin typeface="Calibri"/>
                <a:cs typeface="Calibri"/>
              </a:rPr>
              <a:t>value and use </a:t>
            </a:r>
            <a:r>
              <a:rPr lang="en-IN" sz="2800" b="1" dirty="0">
                <a:solidFill>
                  <a:srgbClr val="FFFF00"/>
                </a:solidFill>
                <a:latin typeface="Calibri"/>
                <a:cs typeface="Calibri"/>
              </a:rPr>
              <a:t>of  </a:t>
            </a:r>
            <a:r>
              <a:rPr lang="en-IN" sz="2800" b="1" spc="-5" dirty="0">
                <a:solidFill>
                  <a:srgbClr val="FFFF00"/>
                </a:solidFill>
                <a:latin typeface="Calibri"/>
                <a:cs typeface="Calibri"/>
              </a:rPr>
              <a:t>their</a:t>
            </a:r>
            <a:r>
              <a:rPr lang="en-IN" sz="2800" b="1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en-IN" sz="2800" b="1" spc="-5" dirty="0">
                <a:solidFill>
                  <a:srgbClr val="FFFF00"/>
                </a:solidFill>
                <a:latin typeface="Calibri"/>
                <a:cs typeface="Calibri"/>
              </a:rPr>
              <a:t>dentures</a:t>
            </a:r>
            <a:r>
              <a:rPr lang="en-IN" sz="2800" b="1" spc="-5" dirty="0" smtClean="0">
                <a:solidFill>
                  <a:srgbClr val="FFFF00"/>
                </a:solidFill>
                <a:latin typeface="Calibri"/>
                <a:cs typeface="Calibri"/>
              </a:rPr>
              <a:t>.</a:t>
            </a:r>
            <a:endParaRPr lang="en-IN" sz="28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234170" y="599097"/>
            <a:ext cx="1433830" cy="1809750"/>
          </a:xfrm>
          <a:custGeom>
            <a:avLst/>
            <a:gdLst/>
            <a:ahLst/>
            <a:cxnLst/>
            <a:rect l="l" t="t" r="r" b="b"/>
            <a:pathLst>
              <a:path w="1433829" h="1809750">
                <a:moveTo>
                  <a:pt x="0" y="0"/>
                </a:moveTo>
                <a:lnTo>
                  <a:pt x="1433830" y="0"/>
                </a:lnTo>
                <a:lnTo>
                  <a:pt x="1433830" y="1809750"/>
                </a:lnTo>
                <a:lnTo>
                  <a:pt x="0" y="1809750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22828" y="630619"/>
            <a:ext cx="1445173" cy="1891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/>
        </p:nvSpPr>
        <p:spPr>
          <a:xfrm>
            <a:off x="7598979" y="2774731"/>
            <a:ext cx="4155644" cy="373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954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3512" y="188641"/>
            <a:ext cx="6768752" cy="62837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1045" algn="l"/>
              </a:tabLst>
            </a:pPr>
            <a:r>
              <a:rPr sz="4000" b="1" dirty="0">
                <a:latin typeface="Calibri" pitchFamily="34" charset="0"/>
                <a:cs typeface="Calibri" pitchFamily="34" charset="0"/>
              </a:rPr>
              <a:t>New</a:t>
            </a:r>
            <a:r>
              <a:rPr lang="en-IN" sz="4000" b="1" dirty="0">
                <a:latin typeface="Calibri" pitchFamily="34" charset="0"/>
                <a:cs typeface="Calibri" pitchFamily="34" charset="0"/>
              </a:rPr>
              <a:t> </a:t>
            </a:r>
            <a:r>
              <a:rPr sz="4000" b="1" dirty="0">
                <a:latin typeface="Calibri" pitchFamily="34" charset="0"/>
                <a:cs typeface="Calibri" pitchFamily="34" charset="0"/>
              </a:rPr>
              <a:t>Classification</a:t>
            </a:r>
            <a:endParaRPr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26</a:t>
            </a:fld>
            <a:endParaRPr lang="en-IN"/>
          </a:p>
        </p:txBody>
      </p:sp>
      <p:sp>
        <p:nvSpPr>
          <p:cNvPr id="3" name="object 3"/>
          <p:cNvSpPr txBox="1"/>
          <p:nvPr/>
        </p:nvSpPr>
        <p:spPr>
          <a:xfrm>
            <a:off x="1524000" y="6165304"/>
            <a:ext cx="9144000" cy="443711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12700" rIns="0" bIns="0" rtlCol="0">
            <a:spAutoFit/>
          </a:bodyPr>
          <a:lstStyle/>
          <a:p>
            <a:pPr marR="289560" algn="just"/>
            <a:r>
              <a:rPr lang="en-IN" sz="1400" b="1" spc="5" dirty="0">
                <a:latin typeface="Arial"/>
                <a:cs typeface="Arial"/>
              </a:rPr>
              <a:t>SIMON</a:t>
            </a:r>
            <a:r>
              <a:rPr lang="en-IN" sz="1400" dirty="0">
                <a:latin typeface="Arial"/>
                <a:cs typeface="Arial"/>
              </a:rPr>
              <a:t> </a:t>
            </a:r>
            <a:r>
              <a:rPr lang="en-IN" sz="1400" b="1" spc="-10" dirty="0">
                <a:latin typeface="Arial"/>
                <a:cs typeface="Arial"/>
              </a:rPr>
              <a:t>GAMER,TUCH,GARCIA.</a:t>
            </a:r>
            <a:r>
              <a:rPr lang="en-IN" sz="1400" dirty="0">
                <a:latin typeface="Arial"/>
                <a:cs typeface="Arial"/>
              </a:rPr>
              <a:t> </a:t>
            </a:r>
            <a:r>
              <a:rPr lang="en-IN" sz="1400" b="1" spc="10" dirty="0">
                <a:latin typeface="Arial"/>
                <a:cs typeface="Arial"/>
              </a:rPr>
              <a:t>MM </a:t>
            </a:r>
            <a:r>
              <a:rPr lang="en-IN" sz="1400" b="1" spc="-5" dirty="0">
                <a:latin typeface="Arial"/>
                <a:cs typeface="Arial"/>
              </a:rPr>
              <a:t>House </a:t>
            </a:r>
            <a:r>
              <a:rPr lang="en-IN" sz="1400" b="1" spc="-25" dirty="0">
                <a:latin typeface="Arial"/>
                <a:cs typeface="Arial"/>
              </a:rPr>
              <a:t>Mental </a:t>
            </a:r>
            <a:r>
              <a:rPr lang="en-IN" sz="1400" b="1" spc="-15" dirty="0">
                <a:latin typeface="Arial"/>
                <a:cs typeface="Arial"/>
              </a:rPr>
              <a:t>Classification </a:t>
            </a:r>
            <a:r>
              <a:rPr lang="en-IN" sz="1400" b="1" dirty="0">
                <a:latin typeface="Arial"/>
                <a:cs typeface="Arial"/>
              </a:rPr>
              <a:t>Revisited : </a:t>
            </a:r>
            <a:r>
              <a:rPr lang="en-IN" sz="1400" b="1" spc="-5" dirty="0">
                <a:latin typeface="Arial"/>
                <a:cs typeface="Arial"/>
              </a:rPr>
              <a:t>Intersection </a:t>
            </a:r>
            <a:r>
              <a:rPr lang="en-IN" sz="1400" b="1" dirty="0">
                <a:latin typeface="Arial"/>
                <a:cs typeface="Arial"/>
              </a:rPr>
              <a:t>Of </a:t>
            </a:r>
            <a:r>
              <a:rPr lang="en-IN" sz="1400" b="1" spc="-20" dirty="0">
                <a:latin typeface="Arial"/>
                <a:cs typeface="Arial"/>
              </a:rPr>
              <a:t>Particular</a:t>
            </a:r>
            <a:r>
              <a:rPr lang="en-IN" sz="1400" b="1" spc="25" dirty="0">
                <a:latin typeface="Arial"/>
                <a:cs typeface="Arial"/>
              </a:rPr>
              <a:t> </a:t>
            </a:r>
            <a:r>
              <a:rPr lang="en-IN" sz="1400" b="1" spc="-40" dirty="0">
                <a:latin typeface="Arial"/>
                <a:cs typeface="Arial"/>
              </a:rPr>
              <a:t>Patient</a:t>
            </a:r>
            <a:r>
              <a:rPr lang="en-IN" sz="1400" dirty="0">
                <a:latin typeface="Arial"/>
                <a:cs typeface="Arial"/>
              </a:rPr>
              <a:t> </a:t>
            </a:r>
            <a:r>
              <a:rPr lang="en-IN" sz="1400" b="1" dirty="0">
                <a:latin typeface="Arial"/>
                <a:cs typeface="Arial"/>
              </a:rPr>
              <a:t>Types &amp; </a:t>
            </a:r>
            <a:r>
              <a:rPr lang="en-IN" sz="1400" b="1" spc="-20" dirty="0">
                <a:latin typeface="Arial"/>
                <a:cs typeface="Arial"/>
              </a:rPr>
              <a:t>Particular </a:t>
            </a:r>
            <a:r>
              <a:rPr lang="en-IN" sz="1400" b="1" spc="-5" dirty="0">
                <a:latin typeface="Arial"/>
                <a:cs typeface="Arial"/>
              </a:rPr>
              <a:t>Dentist’s </a:t>
            </a:r>
            <a:r>
              <a:rPr lang="en-IN" sz="1400" b="1" dirty="0">
                <a:latin typeface="Arial"/>
                <a:cs typeface="Arial"/>
              </a:rPr>
              <a:t>Needs. </a:t>
            </a:r>
            <a:r>
              <a:rPr sz="1400" b="1" dirty="0">
                <a:latin typeface="Arial"/>
                <a:cs typeface="Arial"/>
              </a:rPr>
              <a:t>J </a:t>
            </a:r>
            <a:r>
              <a:rPr sz="1400" b="1" dirty="0" err="1">
                <a:latin typeface="Arial"/>
                <a:cs typeface="Arial"/>
              </a:rPr>
              <a:t>Prosthet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Dent</a:t>
            </a:r>
            <a:r>
              <a:rPr lang="en-IN" sz="1400" b="1" spc="-5" dirty="0">
                <a:latin typeface="Arial"/>
                <a:cs typeface="Arial"/>
              </a:rPr>
              <a:t>. </a:t>
            </a:r>
            <a:r>
              <a:rPr sz="1400" b="1" spc="-5" dirty="0">
                <a:latin typeface="Arial"/>
                <a:cs typeface="Arial"/>
              </a:rPr>
              <a:t>2003;</a:t>
            </a:r>
            <a:r>
              <a:rPr lang="en-IN" sz="1400" b="1" spc="-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89:297-302.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1" y="908720"/>
            <a:ext cx="9143999" cy="5112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300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6"/>
          <p:cNvSpPr txBox="1">
            <a:spLocks noGrp="1"/>
          </p:cNvSpPr>
          <p:nvPr>
            <p:ph idx="1"/>
          </p:nvPr>
        </p:nvSpPr>
        <p:spPr>
          <a:xfrm>
            <a:off x="796413" y="1917286"/>
            <a:ext cx="9871587" cy="164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Patients today have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more complex health history than  ever</a:t>
            </a:r>
            <a:r>
              <a:rPr sz="24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before.</a:t>
            </a:r>
            <a:endParaRPr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 marR="990600" algn="just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More likely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involve the dentist in medicolegal  challenge.</a:t>
            </a:r>
            <a:endParaRPr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 marR="487680" algn="just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Therefore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complete health history is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an 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extremely  important part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of 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the patient’s overall diagnosis and  treatment</a:t>
            </a:r>
            <a:r>
              <a:rPr sz="24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planning.</a:t>
            </a:r>
            <a:endParaRPr sz="2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27</a:t>
            </a:fld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1524000" y="6309320"/>
            <a:ext cx="9144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Winkler - Essentials of Complete Denture </a:t>
            </a:r>
            <a:r>
              <a:rPr lang="en-IN" dirty="0" err="1"/>
              <a:t>Prostodontics</a:t>
            </a:r>
            <a:r>
              <a:rPr lang="en-IN" dirty="0"/>
              <a:t> 2nd Edition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973395" y="752168"/>
            <a:ext cx="8218950" cy="1154699"/>
          </a:xfrm>
        </p:spPr>
        <p:txBody>
          <a:bodyPr/>
          <a:lstStyle/>
          <a:p>
            <a:r>
              <a:rPr lang="en-IN" dirty="0" smtClean="0">
                <a:solidFill>
                  <a:schemeClr val="tx1"/>
                </a:solidFill>
              </a:rPr>
              <a:t>C. HEALTH HISTORY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63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8646" y="900552"/>
            <a:ext cx="7895588" cy="62837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chemeClr val="tx1"/>
                </a:solidFill>
              </a:rPr>
              <a:t>(i) Systemic </a:t>
            </a:r>
            <a:r>
              <a:rPr sz="4000" spc="-10" dirty="0">
                <a:solidFill>
                  <a:schemeClr val="tx1"/>
                </a:solidFill>
              </a:rPr>
              <a:t>Status </a:t>
            </a:r>
            <a:r>
              <a:rPr sz="4000" spc="-5" dirty="0">
                <a:solidFill>
                  <a:schemeClr val="tx1"/>
                </a:solidFill>
              </a:rPr>
              <a:t>of the</a:t>
            </a:r>
            <a:r>
              <a:rPr sz="4000" spc="-60" dirty="0">
                <a:solidFill>
                  <a:schemeClr val="tx1"/>
                </a:solidFill>
              </a:rPr>
              <a:t> </a:t>
            </a:r>
            <a:r>
              <a:rPr sz="4000" spc="-10" dirty="0">
                <a:solidFill>
                  <a:schemeClr val="tx1"/>
                </a:solidFill>
              </a:rPr>
              <a:t>Patient: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28</a:t>
            </a:fld>
            <a:endParaRPr lang="en-IN"/>
          </a:p>
        </p:txBody>
      </p:sp>
      <p:sp>
        <p:nvSpPr>
          <p:cNvPr id="5" name="object 5"/>
          <p:cNvSpPr txBox="1"/>
          <p:nvPr/>
        </p:nvSpPr>
        <p:spPr>
          <a:xfrm>
            <a:off x="630621" y="1700808"/>
            <a:ext cx="10452538" cy="3815146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93700" indent="-342900">
              <a:spcBef>
                <a:spcPts val="409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800" b="1" u="sng" spc="-5" dirty="0">
                <a:solidFill>
                  <a:srgbClr val="FFFF00"/>
                </a:solidFill>
                <a:latin typeface="Calibri"/>
                <a:cs typeface="Calibri"/>
              </a:rPr>
              <a:t>DEBILITATING</a:t>
            </a:r>
            <a:r>
              <a:rPr sz="2800" b="1" u="sng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u="sng" spc="-5" dirty="0">
                <a:solidFill>
                  <a:srgbClr val="FFFF00"/>
                </a:solidFill>
                <a:latin typeface="Calibri"/>
                <a:cs typeface="Calibri"/>
              </a:rPr>
              <a:t>DISEASES</a:t>
            </a:r>
            <a:endParaRPr sz="2800" b="1" u="sng" dirty="0">
              <a:solidFill>
                <a:srgbClr val="FFFF00"/>
              </a:solidFill>
              <a:latin typeface="Calibri"/>
              <a:cs typeface="Calibri"/>
            </a:endParaRPr>
          </a:p>
          <a:p>
            <a:pPr marL="50800" marR="554355">
              <a:lnSpc>
                <a:spcPts val="3190"/>
              </a:lnSpc>
              <a:spcBef>
                <a:spcPts val="155"/>
              </a:spcBef>
            </a:pP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They must </a:t>
            </a:r>
            <a:r>
              <a:rPr sz="2800" b="1" dirty="0">
                <a:solidFill>
                  <a:srgbClr val="0A0908"/>
                </a:solidFill>
                <a:latin typeface="Calibri"/>
                <a:cs typeface="Calibri"/>
              </a:rPr>
              <a:t>be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kept under medical control  Eg. </a:t>
            </a:r>
            <a:r>
              <a:rPr sz="2800" b="1" spc="-5" dirty="0">
                <a:solidFill>
                  <a:srgbClr val="A40020"/>
                </a:solidFill>
                <a:latin typeface="Calibri"/>
                <a:cs typeface="Calibri"/>
              </a:rPr>
              <a:t>Diabetes, Blood Dyscrasias and TB</a:t>
            </a:r>
            <a:endParaRPr sz="2800" dirty="0">
              <a:latin typeface="Calibri"/>
              <a:cs typeface="Calibri"/>
            </a:endParaRPr>
          </a:p>
          <a:p>
            <a:pPr>
              <a:spcBef>
                <a:spcPts val="10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2550160"/>
            <a:r>
              <a:rPr sz="2800" b="1" spc="-5" dirty="0">
                <a:solidFill>
                  <a:srgbClr val="1E487C"/>
                </a:solidFill>
                <a:latin typeface="Calibri"/>
                <a:cs typeface="Calibri"/>
              </a:rPr>
              <a:t>Require</a:t>
            </a:r>
            <a:endParaRPr sz="2800" dirty="0">
              <a:latin typeface="Calibri"/>
              <a:cs typeface="Calibri"/>
            </a:endParaRPr>
          </a:p>
          <a:p>
            <a:pPr marL="393700" marR="439420" indent="-342900">
              <a:lnSpc>
                <a:spcPts val="2590"/>
              </a:lnSpc>
              <a:spcBef>
                <a:spcPts val="635"/>
              </a:spcBef>
              <a:buFont typeface="Symbol"/>
              <a:buChar char=""/>
              <a:tabLst>
                <a:tab pos="393700" algn="l"/>
              </a:tabLst>
            </a:pP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Extra instruction in oral hygiene, eating  habits </a:t>
            </a:r>
            <a:r>
              <a:rPr sz="2800" b="1" dirty="0">
                <a:solidFill>
                  <a:srgbClr val="0A0908"/>
                </a:solidFill>
                <a:latin typeface="Calibri"/>
                <a:cs typeface="Calibri"/>
              </a:rPr>
              <a:t>&amp;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tissue</a:t>
            </a:r>
            <a:r>
              <a:rPr sz="2800" b="1" spc="-25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rest</a:t>
            </a:r>
            <a:endParaRPr sz="2800" dirty="0">
              <a:latin typeface="Calibri"/>
              <a:cs typeface="Calibri"/>
            </a:endParaRPr>
          </a:p>
          <a:p>
            <a:pPr marL="393700" indent="-342900">
              <a:spcBef>
                <a:spcPts val="275"/>
              </a:spcBef>
              <a:buFont typeface="Symbol"/>
              <a:buChar char=""/>
              <a:tabLst>
                <a:tab pos="393700" algn="l"/>
              </a:tabLst>
            </a:pP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Physician</a:t>
            </a:r>
            <a:r>
              <a:rPr sz="2800" b="1" spc="-10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consultation</a:t>
            </a:r>
            <a:endParaRPr sz="2800" dirty="0">
              <a:latin typeface="Calibri"/>
              <a:cs typeface="Calibri"/>
            </a:endParaRPr>
          </a:p>
          <a:p>
            <a:pPr marL="393700" marR="43180" indent="-342900">
              <a:lnSpc>
                <a:spcPts val="2590"/>
              </a:lnSpc>
              <a:spcBef>
                <a:spcPts val="635"/>
              </a:spcBef>
              <a:buFont typeface="Symbol"/>
              <a:buChar char=""/>
              <a:tabLst>
                <a:tab pos="393700" algn="l"/>
              </a:tabLst>
            </a:pP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Frequent recall appointments to check the  status </a:t>
            </a:r>
            <a:r>
              <a:rPr sz="2800" b="1" dirty="0">
                <a:solidFill>
                  <a:srgbClr val="0A0908"/>
                </a:solidFill>
                <a:latin typeface="Calibri"/>
                <a:cs typeface="Calibri"/>
              </a:rPr>
              <a:t>of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underlying bone and thus  occlusion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811259" y="1724660"/>
            <a:ext cx="1663700" cy="1962150"/>
          </a:xfrm>
          <a:custGeom>
            <a:avLst/>
            <a:gdLst/>
            <a:ahLst/>
            <a:cxnLst/>
            <a:rect l="l" t="t" r="r" b="b"/>
            <a:pathLst>
              <a:path w="1663700" h="1962150">
                <a:moveTo>
                  <a:pt x="0" y="0"/>
                </a:moveTo>
                <a:lnTo>
                  <a:pt x="1663700" y="0"/>
                </a:lnTo>
                <a:lnTo>
                  <a:pt x="1663700" y="1962150"/>
                </a:lnTo>
                <a:lnTo>
                  <a:pt x="0" y="1962150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54966" y="1671150"/>
            <a:ext cx="1606550" cy="1970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39816" y="3068960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152400" y="228600"/>
                </a:moveTo>
                <a:lnTo>
                  <a:pt x="0" y="228600"/>
                </a:lnTo>
                <a:lnTo>
                  <a:pt x="76200" y="304800"/>
                </a:lnTo>
                <a:lnTo>
                  <a:pt x="152400" y="228600"/>
                </a:lnTo>
                <a:close/>
              </a:path>
              <a:path w="152400" h="304800">
                <a:moveTo>
                  <a:pt x="114300" y="0"/>
                </a:moveTo>
                <a:lnTo>
                  <a:pt x="38100" y="0"/>
                </a:lnTo>
                <a:lnTo>
                  <a:pt x="38100" y="228600"/>
                </a:lnTo>
                <a:lnTo>
                  <a:pt x="1143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39816" y="3068960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38100" y="0"/>
                </a:moveTo>
                <a:lnTo>
                  <a:pt x="38100" y="228600"/>
                </a:lnTo>
                <a:lnTo>
                  <a:pt x="0" y="228600"/>
                </a:lnTo>
                <a:lnTo>
                  <a:pt x="76200" y="304800"/>
                </a:lnTo>
                <a:lnTo>
                  <a:pt x="152400" y="228600"/>
                </a:lnTo>
                <a:lnTo>
                  <a:pt x="114300" y="228600"/>
                </a:lnTo>
                <a:lnTo>
                  <a:pt x="114300" y="0"/>
                </a:lnTo>
                <a:lnTo>
                  <a:pt x="38100" y="0"/>
                </a:lnTo>
                <a:close/>
              </a:path>
            </a:pathLst>
          </a:custGeom>
          <a:ln w="9344">
            <a:solidFill>
              <a:srgbClr val="0A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521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0786" y="1052286"/>
            <a:ext cx="4895254" cy="4521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sz="2800" spc="-5" dirty="0">
                <a:solidFill>
                  <a:srgbClr val="FFFF00"/>
                </a:solidFill>
              </a:rPr>
              <a:t>DISEASES </a:t>
            </a:r>
            <a:r>
              <a:rPr sz="2800" dirty="0">
                <a:solidFill>
                  <a:srgbClr val="FFFF00"/>
                </a:solidFill>
              </a:rPr>
              <a:t>OF </a:t>
            </a:r>
            <a:r>
              <a:rPr sz="2800" spc="-5" dirty="0">
                <a:solidFill>
                  <a:srgbClr val="FFFF00"/>
                </a:solidFill>
              </a:rPr>
              <a:t>THE</a:t>
            </a:r>
            <a:r>
              <a:rPr sz="2800" spc="-65" dirty="0">
                <a:solidFill>
                  <a:srgbClr val="FFFF00"/>
                </a:solidFill>
              </a:rPr>
              <a:t> </a:t>
            </a:r>
            <a:r>
              <a:rPr sz="2800" spc="-10" dirty="0">
                <a:solidFill>
                  <a:srgbClr val="FFFF00"/>
                </a:solidFill>
              </a:rPr>
              <a:t>JOINTS</a:t>
            </a:r>
            <a:endParaRPr sz="2800" dirty="0">
              <a:solidFill>
                <a:srgbClr val="FFFF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z="2800" smtClean="0"/>
              <a:pPr/>
              <a:t>29</a:t>
            </a:fld>
            <a:endParaRPr lang="en-IN" sz="2800"/>
          </a:p>
        </p:txBody>
      </p:sp>
      <p:sp>
        <p:nvSpPr>
          <p:cNvPr id="4" name="object 4"/>
          <p:cNvSpPr txBox="1"/>
          <p:nvPr/>
        </p:nvSpPr>
        <p:spPr>
          <a:xfrm>
            <a:off x="1560786" y="1749973"/>
            <a:ext cx="550216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u="heavy" spc="-5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Calibri"/>
                <a:cs typeface="Calibri"/>
              </a:rPr>
              <a:t>Primary</a:t>
            </a:r>
            <a:r>
              <a:rPr sz="2800" b="1" u="heavy" spc="-55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Calibri"/>
                <a:cs typeface="Calibri"/>
              </a:rPr>
              <a:t>osteoarthritis: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2341" y="2379979"/>
            <a:ext cx="268605" cy="1535036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spcBef>
                <a:spcPts val="690"/>
              </a:spcBef>
            </a:pPr>
            <a:r>
              <a:rPr sz="2800" spc="200" dirty="0">
                <a:solidFill>
                  <a:srgbClr val="0A0908"/>
                </a:solidFill>
                <a:latin typeface="Symbol"/>
                <a:cs typeface="Symbol"/>
              </a:rPr>
              <a:t></a:t>
            </a:r>
            <a:endParaRPr sz="2800">
              <a:latin typeface="Symbol"/>
              <a:cs typeface="Symbol"/>
            </a:endParaRPr>
          </a:p>
          <a:p>
            <a:pPr marL="12700">
              <a:spcBef>
                <a:spcPts val="590"/>
              </a:spcBef>
            </a:pPr>
            <a:r>
              <a:rPr sz="2800" spc="200" dirty="0">
                <a:solidFill>
                  <a:srgbClr val="0A0908"/>
                </a:solidFill>
                <a:latin typeface="Symbol"/>
                <a:cs typeface="Symbol"/>
              </a:rPr>
              <a:t></a:t>
            </a:r>
            <a:endParaRPr sz="2800">
              <a:latin typeface="Symbol"/>
              <a:cs typeface="Symbol"/>
            </a:endParaRPr>
          </a:p>
          <a:p>
            <a:pPr marL="12700">
              <a:spcBef>
                <a:spcPts val="600"/>
              </a:spcBef>
            </a:pPr>
            <a:r>
              <a:rPr sz="2800" spc="200" dirty="0">
                <a:solidFill>
                  <a:srgbClr val="0A0908"/>
                </a:solidFill>
                <a:latin typeface="Symbol"/>
                <a:cs typeface="Symbol"/>
              </a:rPr>
              <a:t>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3946" y="2409190"/>
            <a:ext cx="6999888" cy="2398092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spcBef>
                <a:spcPts val="700"/>
              </a:spcBef>
            </a:pP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Familial</a:t>
            </a:r>
            <a:r>
              <a:rPr sz="2800" b="1" spc="-10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disease</a:t>
            </a:r>
            <a:endParaRPr sz="2800" dirty="0">
              <a:latin typeface="Calibri"/>
              <a:cs typeface="Calibri"/>
            </a:endParaRPr>
          </a:p>
          <a:p>
            <a:pPr marL="12700">
              <a:spcBef>
                <a:spcPts val="600"/>
              </a:spcBef>
            </a:pP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More </a:t>
            </a:r>
            <a:r>
              <a:rPr sz="2800" b="1" dirty="0">
                <a:solidFill>
                  <a:srgbClr val="0A0908"/>
                </a:solidFill>
                <a:latin typeface="Calibri"/>
                <a:cs typeface="Calibri"/>
              </a:rPr>
              <a:t>common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in</a:t>
            </a:r>
            <a:r>
              <a:rPr sz="2800" b="1" spc="-30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females</a:t>
            </a:r>
            <a:endParaRPr sz="2800" dirty="0">
              <a:latin typeface="Calibri"/>
              <a:cs typeface="Calibri"/>
            </a:endParaRPr>
          </a:p>
          <a:p>
            <a:pPr marL="12700" marR="5080">
              <a:spcBef>
                <a:spcPts val="600"/>
              </a:spcBef>
            </a:pP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“Heberdens nodes” involving  terminal joints </a:t>
            </a:r>
            <a:r>
              <a:rPr sz="2800" b="1" dirty="0">
                <a:solidFill>
                  <a:srgbClr val="0A0908"/>
                </a:solidFill>
                <a:latin typeface="Calibri"/>
                <a:cs typeface="Calibri"/>
              </a:rPr>
              <a:t>of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fingers </a:t>
            </a:r>
            <a:r>
              <a:rPr sz="2800" spc="1210" dirty="0">
                <a:solidFill>
                  <a:srgbClr val="0A0908"/>
                </a:solidFill>
                <a:latin typeface="Symbol"/>
                <a:cs typeface="Symbol"/>
              </a:rPr>
              <a:t></a:t>
            </a:r>
            <a:r>
              <a:rPr sz="2800" spc="1210" dirty="0">
                <a:solidFill>
                  <a:srgbClr val="0A0908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A0908"/>
                </a:solidFill>
                <a:latin typeface="Calibri"/>
                <a:cs typeface="Calibri"/>
              </a:rPr>
              <a:t>difficult 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for patient to insert </a:t>
            </a:r>
            <a:r>
              <a:rPr sz="2800" b="1" dirty="0">
                <a:solidFill>
                  <a:srgbClr val="0A0908"/>
                </a:solidFill>
                <a:latin typeface="Calibri"/>
                <a:cs typeface="Calibri"/>
              </a:rPr>
              <a:t>&amp;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clean</a:t>
            </a:r>
            <a:r>
              <a:rPr sz="2800" b="1" spc="-90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dentures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68259" y="4772659"/>
            <a:ext cx="2724150" cy="1826260"/>
          </a:xfrm>
          <a:custGeom>
            <a:avLst/>
            <a:gdLst/>
            <a:ahLst/>
            <a:cxnLst/>
            <a:rect l="l" t="t" r="r" b="b"/>
            <a:pathLst>
              <a:path w="2724150" h="1826259">
                <a:moveTo>
                  <a:pt x="0" y="0"/>
                </a:moveTo>
                <a:lnTo>
                  <a:pt x="2724149" y="0"/>
                </a:lnTo>
                <a:lnTo>
                  <a:pt x="2724149" y="1826259"/>
                </a:lnTo>
                <a:lnTo>
                  <a:pt x="0" y="1826259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800"/>
          </a:p>
        </p:txBody>
      </p:sp>
      <p:sp>
        <p:nvSpPr>
          <p:cNvPr id="8" name="object 8"/>
          <p:cNvSpPr/>
          <p:nvPr/>
        </p:nvSpPr>
        <p:spPr>
          <a:xfrm>
            <a:off x="7696200" y="4800600"/>
            <a:ext cx="2667000" cy="1770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00"/>
          </a:p>
        </p:txBody>
      </p:sp>
    </p:spTree>
    <p:extLst>
      <p:ext uri="{BB962C8B-B14F-4D97-AF65-F5344CB8AC3E}">
        <p14:creationId xmlns:p14="http://schemas.microsoft.com/office/powerpoint/2010/main" val="248327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047134"/>
            <a:ext cx="8596668" cy="88326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Table of Content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3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785257"/>
            <a:ext cx="10515600" cy="43917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Introduction</a:t>
            </a:r>
          </a:p>
          <a:p>
            <a:r>
              <a:rPr lang="en-IN" dirty="0" smtClean="0"/>
              <a:t>Definitions</a:t>
            </a:r>
          </a:p>
          <a:p>
            <a:r>
              <a:rPr lang="en-IN" dirty="0" smtClean="0"/>
              <a:t>Diagnosis </a:t>
            </a:r>
          </a:p>
          <a:p>
            <a:r>
              <a:rPr lang="en-IN" dirty="0" smtClean="0"/>
              <a:t>Treatment Planning</a:t>
            </a:r>
          </a:p>
          <a:p>
            <a:r>
              <a:rPr lang="en-IN" dirty="0" smtClean="0"/>
              <a:t>Take Home Message </a:t>
            </a:r>
          </a:p>
          <a:p>
            <a:r>
              <a:rPr lang="en-IN" dirty="0" smtClean="0"/>
              <a:t>Reference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5976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3323" y="2471196"/>
            <a:ext cx="10673255" cy="33069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u="heavy" spc="-5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Calibri"/>
                <a:cs typeface="Calibri"/>
              </a:rPr>
              <a:t>Osteoarthritis </a:t>
            </a:r>
            <a:r>
              <a:rPr sz="2800" b="1" u="heavy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Calibri"/>
                <a:cs typeface="Calibri"/>
              </a:rPr>
              <a:t>of</a:t>
            </a:r>
            <a:r>
              <a:rPr sz="2800" b="1" u="heavy" spc="-15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Calibri"/>
                <a:cs typeface="Calibri"/>
              </a:rPr>
              <a:t>TMJ:</a:t>
            </a:r>
            <a:endParaRPr sz="280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355600" marR="551815" indent="-342900">
              <a:lnSpc>
                <a:spcPct val="101699"/>
              </a:lnSpc>
              <a:buFont typeface="Symbol"/>
              <a:buChar char=""/>
              <a:tabLst>
                <a:tab pos="355600" algn="l"/>
              </a:tabLst>
            </a:pPr>
            <a:r>
              <a:rPr sz="2800" b="1" spc="-10" dirty="0">
                <a:solidFill>
                  <a:srgbClr val="0A0908"/>
                </a:solidFill>
                <a:latin typeface="Calibri"/>
                <a:cs typeface="Calibri"/>
              </a:rPr>
              <a:t>Painful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mandibular movements </a:t>
            </a:r>
            <a:r>
              <a:rPr sz="2800" spc="1210" dirty="0">
                <a:solidFill>
                  <a:srgbClr val="0A0908"/>
                </a:solidFill>
                <a:latin typeface="Symbol"/>
                <a:cs typeface="Symbol"/>
              </a:rPr>
              <a:t></a:t>
            </a:r>
            <a:r>
              <a:rPr sz="2800" spc="195" dirty="0">
                <a:solidFill>
                  <a:srgbClr val="0A0908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A0908"/>
                </a:solidFill>
                <a:latin typeface="Calibri"/>
                <a:cs typeface="Calibri"/>
              </a:rPr>
              <a:t>difficulty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in  construction </a:t>
            </a:r>
            <a:r>
              <a:rPr sz="2800" b="1" dirty="0">
                <a:solidFill>
                  <a:srgbClr val="0A0908"/>
                </a:solidFill>
                <a:latin typeface="Calibri"/>
                <a:cs typeface="Calibri"/>
              </a:rPr>
              <a:t>of</a:t>
            </a:r>
            <a:r>
              <a:rPr sz="2800" b="1" spc="-20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A0908"/>
                </a:solidFill>
                <a:latin typeface="Calibri"/>
                <a:cs typeface="Calibri"/>
              </a:rPr>
              <a:t>dentures</a:t>
            </a:r>
            <a:endParaRPr sz="28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1400"/>
              </a:lnSpc>
              <a:spcBef>
                <a:spcPts val="610"/>
              </a:spcBef>
              <a:buFont typeface="Symbol"/>
              <a:buChar char=""/>
              <a:tabLst>
                <a:tab pos="355600" algn="l"/>
              </a:tabLst>
            </a:pP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Special impression trays </a:t>
            </a:r>
            <a:r>
              <a:rPr sz="2800" spc="1210" dirty="0">
                <a:solidFill>
                  <a:srgbClr val="0A0908"/>
                </a:solidFill>
                <a:latin typeface="Symbol"/>
                <a:cs typeface="Symbol"/>
              </a:rPr>
              <a:t></a:t>
            </a:r>
            <a:r>
              <a:rPr sz="2800" spc="170" dirty="0">
                <a:solidFill>
                  <a:srgbClr val="0A0908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accommodate reduced  mouth</a:t>
            </a:r>
            <a:r>
              <a:rPr sz="2800" b="1" spc="-10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opening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spcBef>
                <a:spcPts val="650"/>
              </a:spcBef>
              <a:buFont typeface="Symbol"/>
              <a:buChar char=""/>
              <a:tabLst>
                <a:tab pos="355600" algn="l"/>
              </a:tabLst>
            </a:pPr>
            <a:r>
              <a:rPr sz="2800" b="1" spc="-10" dirty="0">
                <a:solidFill>
                  <a:srgbClr val="0A0908"/>
                </a:solidFill>
                <a:latin typeface="Calibri"/>
                <a:cs typeface="Calibri"/>
              </a:rPr>
              <a:t>Difficulty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in recording jaw relations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spcBef>
                <a:spcPts val="650"/>
              </a:spcBef>
              <a:buFont typeface="Symbol"/>
              <a:buChar char=""/>
              <a:tabLst>
                <a:tab pos="355600" algn="l"/>
              </a:tabLst>
            </a:pP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Occlusal corrections have to </a:t>
            </a:r>
            <a:r>
              <a:rPr sz="2800" b="1" dirty="0">
                <a:solidFill>
                  <a:srgbClr val="0A0908"/>
                </a:solidFill>
                <a:latin typeface="Calibri"/>
                <a:cs typeface="Calibri"/>
              </a:rPr>
              <a:t>be made</a:t>
            </a:r>
            <a:r>
              <a:rPr sz="2800" b="1" spc="-35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often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90510" y="188640"/>
            <a:ext cx="2777490" cy="2228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861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8179" y="778343"/>
            <a:ext cx="6905081" cy="503792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73100" marR="5080" indent="-660400">
              <a:lnSpc>
                <a:spcPct val="101299"/>
              </a:lnSpc>
              <a:spcBef>
                <a:spcPts val="50"/>
              </a:spcBef>
              <a:buFont typeface="Arial"/>
              <a:buChar char="•"/>
              <a:tabLst>
                <a:tab pos="672465" algn="l"/>
                <a:tab pos="673100" algn="l"/>
              </a:tabLst>
            </a:pPr>
            <a:r>
              <a:rPr sz="3200" b="1" spc="-5" dirty="0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sz="3200" b="1" spc="5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3200" b="1" spc="-5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3200" b="1" spc="-10" dirty="0">
                <a:solidFill>
                  <a:srgbClr val="FFFF00"/>
                </a:solidFill>
                <a:latin typeface="Calibri"/>
                <a:cs typeface="Calibri"/>
              </a:rPr>
              <a:t>D</a:t>
            </a:r>
            <a:r>
              <a:rPr sz="3200" b="1" spc="-5" dirty="0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sz="3200" b="1" spc="10" dirty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3200" b="1" spc="-5" dirty="0">
                <a:solidFill>
                  <a:srgbClr val="FFFF00"/>
                </a:solidFill>
                <a:latin typeface="Calibri"/>
                <a:cs typeface="Calibri"/>
              </a:rPr>
              <a:t>VA</a:t>
            </a:r>
            <a:r>
              <a:rPr sz="3200" b="1" spc="5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3200" b="1" spc="-5" dirty="0">
                <a:solidFill>
                  <a:srgbClr val="FFFF00"/>
                </a:solidFill>
                <a:latin typeface="Calibri"/>
                <a:cs typeface="Calibri"/>
              </a:rPr>
              <a:t>CUL</a:t>
            </a:r>
            <a:r>
              <a:rPr sz="3200" b="1" spc="5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FFFF00"/>
                </a:solidFill>
                <a:latin typeface="Calibri"/>
                <a:cs typeface="Calibri"/>
              </a:rPr>
              <a:t>R  </a:t>
            </a:r>
            <a:r>
              <a:rPr sz="3200" b="1" spc="-5" dirty="0">
                <a:solidFill>
                  <a:srgbClr val="FFFF00"/>
                </a:solidFill>
                <a:latin typeface="Calibri"/>
                <a:cs typeface="Calibri"/>
              </a:rPr>
              <a:t>DISEASES</a:t>
            </a:r>
            <a:endParaRPr sz="32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5561" y="3429000"/>
            <a:ext cx="268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200" dirty="0">
                <a:solidFill>
                  <a:srgbClr val="0A0908"/>
                </a:solidFill>
                <a:latin typeface="Symbol"/>
                <a:cs typeface="Symbol"/>
              </a:rPr>
              <a:t></a:t>
            </a:r>
            <a:endParaRPr sz="2400" dirty="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200" y="2939471"/>
            <a:ext cx="9994776" cy="1474443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777875">
              <a:lnSpc>
                <a:spcPct val="101699"/>
              </a:lnSpc>
              <a:spcBef>
                <a:spcPts val="50"/>
              </a:spcBef>
            </a:pP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Consultation with</a:t>
            </a:r>
            <a:r>
              <a:rPr sz="2800" b="1" spc="-90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patients  cardiologist is</a:t>
            </a:r>
            <a:r>
              <a:rPr sz="2800" b="1" spc="-40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indicated</a:t>
            </a: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ct val="101699"/>
              </a:lnSpc>
              <a:spcBef>
                <a:spcPts val="590"/>
              </a:spcBef>
            </a:pP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Surgical procedure </a:t>
            </a:r>
            <a:r>
              <a:rPr sz="2800" b="1" dirty="0">
                <a:solidFill>
                  <a:srgbClr val="0A0908"/>
                </a:solidFill>
                <a:latin typeface="Calibri"/>
                <a:cs typeface="Calibri"/>
              </a:rPr>
              <a:t>of any</a:t>
            </a:r>
            <a:r>
              <a:rPr sz="2800" b="1" spc="-90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nature  maybe</a:t>
            </a:r>
            <a:r>
              <a:rPr sz="2800" b="1" spc="-10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contraindicated</a:t>
            </a:r>
            <a:endParaRPr sz="2800" dirty="0">
              <a:latin typeface="Calibri"/>
              <a:cs typeface="Calibri"/>
            </a:endParaRPr>
          </a:p>
          <a:p>
            <a:pPr marL="12700" marR="378460">
              <a:lnSpc>
                <a:spcPct val="101400"/>
              </a:lnSpc>
              <a:spcBef>
                <a:spcPts val="610"/>
              </a:spcBef>
            </a:pP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Short appointments with</a:t>
            </a:r>
            <a:r>
              <a:rPr sz="2800" b="1" spc="-75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pre-  medication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688288" y="404664"/>
            <a:ext cx="1979712" cy="3257550"/>
          </a:xfrm>
          <a:custGeom>
            <a:avLst/>
            <a:gdLst/>
            <a:ahLst/>
            <a:cxnLst/>
            <a:rect l="l" t="t" r="r" b="b"/>
            <a:pathLst>
              <a:path w="2225040" h="3257550">
                <a:moveTo>
                  <a:pt x="0" y="0"/>
                </a:moveTo>
                <a:lnTo>
                  <a:pt x="2225040" y="0"/>
                </a:lnTo>
                <a:lnTo>
                  <a:pt x="2225040" y="3257550"/>
                </a:lnTo>
                <a:lnTo>
                  <a:pt x="0" y="3257550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79370" y="444624"/>
            <a:ext cx="1988631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108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4739" y="764704"/>
            <a:ext cx="33235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0" indent="-660400">
              <a:spcBef>
                <a:spcPts val="100"/>
              </a:spcBef>
              <a:buFont typeface="Arial"/>
              <a:buChar char="•"/>
              <a:tabLst>
                <a:tab pos="672465" algn="l"/>
                <a:tab pos="673100" algn="l"/>
              </a:tabLst>
            </a:pP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DISEASES </a:t>
            </a:r>
            <a:r>
              <a:rPr sz="2800" b="1" dirty="0">
                <a:solidFill>
                  <a:srgbClr val="FFFF00"/>
                </a:solidFill>
                <a:latin typeface="Calibri"/>
                <a:cs typeface="Calibri"/>
              </a:rPr>
              <a:t>OF</a:t>
            </a:r>
            <a:r>
              <a:rPr sz="2800" b="1" spc="-9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SKIN</a:t>
            </a:r>
            <a:endParaRPr sz="28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64740" y="1879600"/>
            <a:ext cx="268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200" dirty="0">
                <a:solidFill>
                  <a:srgbClr val="0A0908"/>
                </a:solidFill>
                <a:latin typeface="Symbol"/>
                <a:cs typeface="Symbol"/>
              </a:rPr>
              <a:t>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64740" y="2914651"/>
            <a:ext cx="268605" cy="845819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spcBef>
                <a:spcPts val="450"/>
              </a:spcBef>
            </a:pPr>
            <a:r>
              <a:rPr sz="2400" spc="200" dirty="0">
                <a:solidFill>
                  <a:srgbClr val="0A0908"/>
                </a:solidFill>
                <a:latin typeface="Symbol"/>
                <a:cs typeface="Symbol"/>
              </a:rPr>
              <a:t></a:t>
            </a:r>
            <a:endParaRPr sz="2400">
              <a:latin typeface="Symbol"/>
              <a:cs typeface="Symbol"/>
            </a:endParaRPr>
          </a:p>
          <a:p>
            <a:pPr marL="12700">
              <a:spcBef>
                <a:spcPts val="350"/>
              </a:spcBef>
            </a:pPr>
            <a:r>
              <a:rPr sz="2400" spc="200" dirty="0">
                <a:solidFill>
                  <a:srgbClr val="0A0908"/>
                </a:solidFill>
                <a:latin typeface="Symbol"/>
                <a:cs typeface="Symbol"/>
              </a:rPr>
              <a:t>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64740" y="4113529"/>
            <a:ext cx="268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200" dirty="0">
                <a:solidFill>
                  <a:srgbClr val="0A0908"/>
                </a:solidFill>
                <a:latin typeface="Symbol"/>
                <a:cs typeface="Symbol"/>
              </a:rPr>
              <a:t>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4496" y="1892300"/>
            <a:ext cx="6999889" cy="229768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175260">
              <a:lnSpc>
                <a:spcPts val="2630"/>
              </a:lnSpc>
              <a:spcBef>
                <a:spcPts val="395"/>
              </a:spcBef>
            </a:pP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May have </a:t>
            </a:r>
            <a:r>
              <a:rPr sz="2400" b="1" dirty="0">
                <a:solidFill>
                  <a:srgbClr val="0A0908"/>
                </a:solidFill>
                <a:latin typeface="Calibri"/>
                <a:cs typeface="Calibri"/>
              </a:rPr>
              <a:t>oral 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manifestations Eg.  Pemphigus </a:t>
            </a:r>
            <a:r>
              <a:rPr sz="2400" b="1" dirty="0">
                <a:solidFill>
                  <a:srgbClr val="0A0908"/>
                </a:solidFill>
                <a:latin typeface="Calibri"/>
                <a:cs typeface="Calibri"/>
              </a:rPr>
              <a:t>&amp;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lichen</a:t>
            </a:r>
            <a:r>
              <a:rPr sz="2400" b="1" spc="-105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planus</a:t>
            </a:r>
            <a:endParaRPr sz="2400" dirty="0">
              <a:latin typeface="Calibri"/>
              <a:cs typeface="Calibri"/>
            </a:endParaRPr>
          </a:p>
          <a:p>
            <a:pPr marL="12700">
              <a:spcBef>
                <a:spcPts val="305"/>
              </a:spcBef>
            </a:pP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Oral mucosa is very</a:t>
            </a:r>
            <a:r>
              <a:rPr sz="2400" b="1" spc="-50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painful</a:t>
            </a:r>
            <a:endParaRPr sz="2400" dirty="0">
              <a:latin typeface="Calibri"/>
              <a:cs typeface="Calibri"/>
            </a:endParaRPr>
          </a:p>
          <a:p>
            <a:pPr marL="12700" marR="254000">
              <a:lnSpc>
                <a:spcPts val="2630"/>
              </a:lnSpc>
              <a:spcBef>
                <a:spcPts val="655"/>
              </a:spcBef>
            </a:pP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Medical treatment may </a:t>
            </a:r>
            <a:r>
              <a:rPr sz="2400" b="1" dirty="0">
                <a:solidFill>
                  <a:srgbClr val="0A0908"/>
                </a:solidFill>
                <a:latin typeface="Calibri"/>
                <a:cs typeface="Calibri"/>
              </a:rPr>
              <a:t>or  may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not give</a:t>
            </a:r>
            <a:r>
              <a:rPr sz="2400" b="1" spc="-30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comfort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91400"/>
              </a:lnSpc>
              <a:spcBef>
                <a:spcPts val="550"/>
              </a:spcBef>
            </a:pP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Constant use of dentures is  contraindicated </a:t>
            </a:r>
            <a:r>
              <a:rPr sz="2400" spc="1210" dirty="0">
                <a:solidFill>
                  <a:srgbClr val="0A0908"/>
                </a:solidFill>
                <a:latin typeface="Symbol"/>
                <a:cs typeface="Symbol"/>
              </a:rPr>
              <a:t></a:t>
            </a:r>
            <a:r>
              <a:rPr sz="2400" spc="85" dirty="0">
                <a:solidFill>
                  <a:srgbClr val="0A0908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their use  is primarily </a:t>
            </a:r>
            <a:r>
              <a:rPr sz="2400" b="1" dirty="0">
                <a:solidFill>
                  <a:srgbClr val="0A0908"/>
                </a:solidFill>
                <a:latin typeface="Calibri"/>
                <a:cs typeface="Calibri"/>
              </a:rPr>
              <a:t>for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mental  comfort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44459" y="1953260"/>
            <a:ext cx="2495550" cy="1703070"/>
          </a:xfrm>
          <a:custGeom>
            <a:avLst/>
            <a:gdLst/>
            <a:ahLst/>
            <a:cxnLst/>
            <a:rect l="l" t="t" r="r" b="b"/>
            <a:pathLst>
              <a:path w="2495550" h="1703070">
                <a:moveTo>
                  <a:pt x="0" y="0"/>
                </a:moveTo>
                <a:lnTo>
                  <a:pt x="2495549" y="0"/>
                </a:lnTo>
                <a:lnTo>
                  <a:pt x="2495549" y="1703070"/>
                </a:lnTo>
                <a:lnTo>
                  <a:pt x="0" y="1703070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2400" y="1981200"/>
            <a:ext cx="2438400" cy="1645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4459" y="4163059"/>
            <a:ext cx="2457450" cy="1885950"/>
          </a:xfrm>
          <a:custGeom>
            <a:avLst/>
            <a:gdLst/>
            <a:ahLst/>
            <a:cxnLst/>
            <a:rect l="l" t="t" r="r" b="b"/>
            <a:pathLst>
              <a:path w="2457450" h="1885950">
                <a:moveTo>
                  <a:pt x="0" y="0"/>
                </a:moveTo>
                <a:lnTo>
                  <a:pt x="2457449" y="0"/>
                </a:lnTo>
                <a:lnTo>
                  <a:pt x="2457449" y="1885950"/>
                </a:lnTo>
                <a:lnTo>
                  <a:pt x="0" y="1885950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72400" y="4191000"/>
            <a:ext cx="2400300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700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19536" y="580998"/>
            <a:ext cx="5688632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sz="2400" spc="-15" dirty="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sz="2400" spc="-10" dirty="0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sz="2400" spc="-5" dirty="0">
                <a:solidFill>
                  <a:srgbClr val="FFFF00"/>
                </a:solidFill>
                <a:latin typeface="Times New Roman"/>
                <a:cs typeface="Times New Roman"/>
              </a:rPr>
              <a:t>U</a:t>
            </a:r>
            <a:r>
              <a:rPr sz="2400" spc="-15" dirty="0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sz="2400" spc="-10" dirty="0">
                <a:solidFill>
                  <a:srgbClr val="FFFF00"/>
                </a:solidFill>
                <a:latin typeface="Times New Roman"/>
                <a:cs typeface="Times New Roman"/>
              </a:rPr>
              <a:t>LOG</a:t>
            </a:r>
            <a:r>
              <a:rPr sz="2400" spc="-5" dirty="0">
                <a:solidFill>
                  <a:srgbClr val="FFFF00"/>
                </a:solidFill>
                <a:latin typeface="Times New Roman"/>
                <a:cs typeface="Times New Roman"/>
              </a:rPr>
              <a:t>IC</a:t>
            </a:r>
            <a:r>
              <a:rPr sz="2400" spc="-15" dirty="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FF00"/>
                </a:solidFill>
                <a:latin typeface="Times New Roman"/>
                <a:cs typeface="Times New Roman"/>
              </a:rPr>
              <a:t>L  </a:t>
            </a:r>
            <a:r>
              <a:rPr sz="2400" spc="-10" dirty="0">
                <a:solidFill>
                  <a:srgbClr val="FFFF00"/>
                </a:solidFill>
                <a:latin typeface="Times New Roman"/>
                <a:cs typeface="Times New Roman"/>
              </a:rPr>
              <a:t>DISORDERS:</a:t>
            </a:r>
            <a:endParaRPr sz="24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z="2400" smtClean="0"/>
              <a:pPr/>
              <a:t>33</a:t>
            </a:fld>
            <a:endParaRPr lang="en-IN" sz="2400"/>
          </a:p>
        </p:txBody>
      </p:sp>
      <p:sp>
        <p:nvSpPr>
          <p:cNvPr id="5" name="object 5"/>
          <p:cNvSpPr txBox="1"/>
          <p:nvPr/>
        </p:nvSpPr>
        <p:spPr>
          <a:xfrm>
            <a:off x="3887469" y="1805940"/>
            <a:ext cx="4956985" cy="11358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0" marR="5080" indent="-533400">
              <a:lnSpc>
                <a:spcPct val="1521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A0908"/>
                </a:solidFill>
                <a:latin typeface="Times New Roman"/>
                <a:cs typeface="Times New Roman"/>
              </a:rPr>
              <a:t>Eg. Bells palsy  Parkinson’s</a:t>
            </a:r>
            <a:r>
              <a:rPr sz="2400" b="1" spc="-40" dirty="0">
                <a:solidFill>
                  <a:srgbClr val="0A0908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A0908"/>
                </a:solidFill>
                <a:latin typeface="Times New Roman"/>
                <a:cs typeface="Times New Roman"/>
              </a:rPr>
              <a:t>disease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spcBef>
                <a:spcPts val="1500"/>
              </a:spcBef>
            </a:pPr>
            <a:r>
              <a:rPr sz="2400" b="1" u="heavy" spc="-5" dirty="0">
                <a:solidFill>
                  <a:srgbClr val="FFFF00"/>
                </a:solidFill>
                <a:uFill>
                  <a:solidFill>
                    <a:srgbClr val="1E487C"/>
                  </a:solidFill>
                </a:uFill>
                <a:latin typeface="Times New Roman"/>
                <a:cs typeface="Times New Roman"/>
              </a:rPr>
              <a:t>Added</a:t>
            </a:r>
            <a:r>
              <a:rPr sz="2400" b="1" u="heavy" spc="-20" dirty="0">
                <a:solidFill>
                  <a:srgbClr val="FFFF00"/>
                </a:solidFill>
                <a:uFill>
                  <a:solidFill>
                    <a:srgbClr val="1E487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solidFill>
                  <a:srgbClr val="FFFF00"/>
                </a:solidFill>
                <a:uFill>
                  <a:solidFill>
                    <a:srgbClr val="1E487C"/>
                  </a:solidFill>
                </a:uFill>
                <a:latin typeface="Times New Roman"/>
                <a:cs typeface="Times New Roman"/>
              </a:rPr>
              <a:t>Problems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:</a:t>
            </a:r>
            <a:endParaRPr sz="24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87471" y="3444239"/>
            <a:ext cx="268605" cy="113792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spcBef>
                <a:spcPts val="1600"/>
              </a:spcBef>
            </a:pPr>
            <a:r>
              <a:rPr sz="2400" spc="200" dirty="0">
                <a:solidFill>
                  <a:srgbClr val="A40020"/>
                </a:solidFill>
                <a:latin typeface="Symbol"/>
                <a:cs typeface="Symbol"/>
              </a:rPr>
              <a:t></a:t>
            </a:r>
            <a:endParaRPr sz="2400">
              <a:latin typeface="Symbol"/>
              <a:cs typeface="Symbol"/>
            </a:endParaRPr>
          </a:p>
          <a:p>
            <a:pPr marL="12700">
              <a:spcBef>
                <a:spcPts val="1500"/>
              </a:spcBef>
            </a:pPr>
            <a:r>
              <a:rPr sz="2400" spc="200" dirty="0">
                <a:solidFill>
                  <a:srgbClr val="A40020"/>
                </a:solidFill>
                <a:latin typeface="Symbol"/>
                <a:cs typeface="Symbol"/>
              </a:rPr>
              <a:t>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87471" y="5113020"/>
            <a:ext cx="268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200" dirty="0">
                <a:solidFill>
                  <a:srgbClr val="A40020"/>
                </a:solidFill>
                <a:latin typeface="Symbol"/>
                <a:cs typeface="Symbol"/>
              </a:rPr>
              <a:t>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82771" y="3474721"/>
            <a:ext cx="5249960" cy="1697901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spcBef>
                <a:spcPts val="1600"/>
              </a:spcBef>
            </a:pPr>
            <a:r>
              <a:rPr sz="2400" b="1" spc="-5" dirty="0">
                <a:solidFill>
                  <a:srgbClr val="0A0908"/>
                </a:solidFill>
                <a:latin typeface="Times New Roman"/>
                <a:cs typeface="Times New Roman"/>
              </a:rPr>
              <a:t>Denture retention</a:t>
            </a:r>
            <a:endParaRPr sz="2400" dirty="0">
              <a:latin typeface="Times New Roman"/>
              <a:cs typeface="Times New Roman"/>
            </a:endParaRPr>
          </a:p>
          <a:p>
            <a:pPr marL="12700" marR="5080">
              <a:spcBef>
                <a:spcPts val="1500"/>
              </a:spcBef>
            </a:pPr>
            <a:r>
              <a:rPr sz="2400" b="1" spc="-5" dirty="0">
                <a:solidFill>
                  <a:srgbClr val="0A0908"/>
                </a:solidFill>
                <a:latin typeface="Times New Roman"/>
                <a:cs typeface="Times New Roman"/>
              </a:rPr>
              <a:t>Maxillo-mandibular </a:t>
            </a:r>
            <a:r>
              <a:rPr sz="2400" b="1" dirty="0">
                <a:solidFill>
                  <a:srgbClr val="0A0908"/>
                </a:solidFill>
                <a:latin typeface="Times New Roman"/>
                <a:cs typeface="Times New Roman"/>
              </a:rPr>
              <a:t>relation  </a:t>
            </a:r>
            <a:r>
              <a:rPr sz="2400" b="1" spc="-5" dirty="0">
                <a:solidFill>
                  <a:srgbClr val="0A0908"/>
                </a:solidFill>
                <a:latin typeface="Times New Roman"/>
                <a:cs typeface="Times New Roman"/>
              </a:rPr>
              <a:t>records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spcBef>
                <a:spcPts val="1500"/>
              </a:spcBef>
            </a:pPr>
            <a:r>
              <a:rPr sz="2400" b="1" spc="-5" dirty="0">
                <a:solidFill>
                  <a:srgbClr val="0A0908"/>
                </a:solidFill>
                <a:latin typeface="Times New Roman"/>
                <a:cs typeface="Times New Roman"/>
              </a:rPr>
              <a:t>Supporting</a:t>
            </a:r>
            <a:r>
              <a:rPr sz="2400" b="1" spc="-10" dirty="0">
                <a:solidFill>
                  <a:srgbClr val="0A0908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A0908"/>
                </a:solidFill>
                <a:latin typeface="Times New Roman"/>
                <a:cs typeface="Times New Roman"/>
              </a:rPr>
              <a:t>musculature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7910" y="3444761"/>
            <a:ext cx="1719210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8902700" y="0"/>
            <a:ext cx="1765300" cy="2063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9051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75521" y="1700808"/>
            <a:ext cx="268605" cy="91948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spcBef>
                <a:spcPts val="740"/>
              </a:spcBef>
            </a:pPr>
            <a:r>
              <a:rPr sz="2400" spc="200" dirty="0">
                <a:solidFill>
                  <a:srgbClr val="0A0908"/>
                </a:solidFill>
                <a:latin typeface="Symbol"/>
                <a:cs typeface="Symbol"/>
              </a:rPr>
              <a:t></a:t>
            </a:r>
            <a:endParaRPr sz="2400" dirty="0">
              <a:latin typeface="Symbol"/>
              <a:cs typeface="Symbol"/>
            </a:endParaRPr>
          </a:p>
          <a:p>
            <a:pPr marL="12700">
              <a:spcBef>
                <a:spcPts val="640"/>
              </a:spcBef>
            </a:pPr>
            <a:r>
              <a:rPr sz="2400" spc="200" dirty="0">
                <a:solidFill>
                  <a:srgbClr val="0A0908"/>
                </a:solidFill>
                <a:latin typeface="Symbol"/>
                <a:cs typeface="Symbol"/>
              </a:rPr>
              <a:t></a:t>
            </a:r>
            <a:endParaRPr sz="2400" dirty="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47529" y="3068960"/>
            <a:ext cx="268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200" dirty="0">
                <a:solidFill>
                  <a:srgbClr val="0A0908"/>
                </a:solidFill>
                <a:latin typeface="Symbol"/>
                <a:cs typeface="Symbol"/>
              </a:rPr>
              <a:t></a:t>
            </a:r>
            <a:endParaRPr sz="2400" dirty="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434" y="707928"/>
            <a:ext cx="8525586" cy="2958246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spcBef>
                <a:spcPts val="740"/>
              </a:spcBef>
            </a:pPr>
            <a:r>
              <a:rPr lang="en-US" sz="2800" b="1" spc="-5" dirty="0">
                <a:solidFill>
                  <a:srgbClr val="FFFF00"/>
                </a:solidFill>
                <a:cs typeface="Calibri"/>
              </a:rPr>
              <a:t>ORAL</a:t>
            </a:r>
            <a:r>
              <a:rPr lang="en-US" sz="2800" b="1" spc="-35" dirty="0">
                <a:solidFill>
                  <a:srgbClr val="FFFF00"/>
                </a:solidFill>
                <a:cs typeface="Calibri"/>
              </a:rPr>
              <a:t> </a:t>
            </a:r>
            <a:r>
              <a:rPr lang="en-US" sz="2800" b="1" spc="-10" dirty="0">
                <a:solidFill>
                  <a:srgbClr val="FFFF00"/>
                </a:solidFill>
                <a:cs typeface="Calibri"/>
              </a:rPr>
              <a:t>MALIGNANCIES</a:t>
            </a:r>
            <a:endParaRPr lang="en-US" sz="2800" b="1" dirty="0" smtClean="0">
              <a:solidFill>
                <a:srgbClr val="0A0908"/>
              </a:solidFill>
              <a:latin typeface="Calibri"/>
              <a:cs typeface="Calibri"/>
            </a:endParaRPr>
          </a:p>
          <a:p>
            <a:pPr marL="12700">
              <a:spcBef>
                <a:spcPts val="740"/>
              </a:spcBef>
            </a:pPr>
            <a:r>
              <a:rPr sz="2800" b="1" dirty="0" smtClean="0">
                <a:solidFill>
                  <a:srgbClr val="0A0908"/>
                </a:solidFill>
                <a:latin typeface="Calibri"/>
                <a:cs typeface="Calibri"/>
              </a:rPr>
              <a:t>Most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often detected </a:t>
            </a:r>
            <a:r>
              <a:rPr sz="2800" b="1" dirty="0">
                <a:solidFill>
                  <a:srgbClr val="0A0908"/>
                </a:solidFill>
                <a:latin typeface="Calibri"/>
                <a:cs typeface="Calibri"/>
              </a:rPr>
              <a:t>by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the</a:t>
            </a:r>
            <a:r>
              <a:rPr sz="2800" b="1" spc="-85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dentist</a:t>
            </a: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ct val="101699"/>
              </a:lnSpc>
              <a:spcBef>
                <a:spcPts val="590"/>
              </a:spcBef>
            </a:pP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Treatment </a:t>
            </a:r>
            <a:r>
              <a:rPr sz="2800" b="1" dirty="0">
                <a:solidFill>
                  <a:srgbClr val="0A0908"/>
                </a:solidFill>
                <a:latin typeface="Calibri"/>
                <a:cs typeface="Calibri"/>
              </a:rPr>
              <a:t>of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choice </a:t>
            </a:r>
            <a:r>
              <a:rPr sz="2800" b="1" dirty="0">
                <a:solidFill>
                  <a:srgbClr val="0A0908"/>
                </a:solidFill>
                <a:latin typeface="Calibri"/>
                <a:cs typeface="Calibri"/>
              </a:rPr>
              <a:t>=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eradication of  lesion </a:t>
            </a:r>
            <a:r>
              <a:rPr sz="2800" b="1" dirty="0">
                <a:solidFill>
                  <a:srgbClr val="0A0908"/>
                </a:solidFill>
                <a:latin typeface="Calibri"/>
                <a:cs typeface="Calibri"/>
              </a:rPr>
              <a:t>by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surgery or</a:t>
            </a:r>
            <a:r>
              <a:rPr sz="2800" b="1" spc="-40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radiotherapy.</a:t>
            </a:r>
            <a:endParaRPr sz="2800" dirty="0">
              <a:latin typeface="Calibri"/>
              <a:cs typeface="Calibri"/>
            </a:endParaRPr>
          </a:p>
          <a:p>
            <a:pPr marL="12700" marR="201930">
              <a:lnSpc>
                <a:spcPct val="101600"/>
              </a:lnSpc>
              <a:spcBef>
                <a:spcPts val="605"/>
              </a:spcBef>
            </a:pP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Prosthodontic treatment therein is  best handled </a:t>
            </a:r>
            <a:r>
              <a:rPr sz="2800" b="1" dirty="0">
                <a:solidFill>
                  <a:srgbClr val="0A0908"/>
                </a:solidFill>
                <a:latin typeface="Calibri"/>
                <a:cs typeface="Calibri"/>
              </a:rPr>
              <a:t>by a </a:t>
            </a:r>
            <a:r>
              <a:rPr sz="2800" b="1" spc="-5" dirty="0">
                <a:solidFill>
                  <a:srgbClr val="A40020"/>
                </a:solidFill>
                <a:latin typeface="Calibri"/>
                <a:cs typeface="Calibri"/>
              </a:rPr>
              <a:t>maxillofacial  prosthodontist.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310493" y="1519085"/>
            <a:ext cx="2382520" cy="21311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34</a:t>
            </a:fld>
            <a:endParaRPr lang="en-IN"/>
          </a:p>
        </p:txBody>
      </p:sp>
      <p:sp>
        <p:nvSpPr>
          <p:cNvPr id="9" name="object 4"/>
          <p:cNvSpPr txBox="1"/>
          <p:nvPr/>
        </p:nvSpPr>
        <p:spPr>
          <a:xfrm>
            <a:off x="914400" y="3849331"/>
            <a:ext cx="7683909" cy="269702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50"/>
              </a:spcBef>
            </a:pP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Radiation therapist must be consulted </a:t>
            </a:r>
            <a:r>
              <a:rPr sz="2800" spc="1210" dirty="0">
                <a:solidFill>
                  <a:srgbClr val="0A0908"/>
                </a:solidFill>
                <a:latin typeface="Symbol"/>
                <a:cs typeface="Symbol"/>
              </a:rPr>
              <a:t></a:t>
            </a:r>
            <a:r>
              <a:rPr sz="2800" spc="1210" dirty="0">
                <a:solidFill>
                  <a:srgbClr val="0A0908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if tissues </a:t>
            </a:r>
            <a:r>
              <a:rPr sz="2800" b="1" spc="-5" dirty="0">
                <a:solidFill>
                  <a:srgbClr val="A40020"/>
                </a:solidFill>
                <a:latin typeface="Calibri"/>
                <a:cs typeface="Calibri"/>
              </a:rPr>
              <a:t>lack  tonus </a:t>
            </a:r>
            <a:r>
              <a:rPr sz="2800" b="1" dirty="0">
                <a:solidFill>
                  <a:srgbClr val="0A0908"/>
                </a:solidFill>
                <a:latin typeface="Calibri"/>
                <a:cs typeface="Calibri"/>
              </a:rPr>
              <a:t>&amp;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have </a:t>
            </a:r>
            <a:r>
              <a:rPr sz="2800" b="1" dirty="0">
                <a:solidFill>
                  <a:srgbClr val="0A0908"/>
                </a:solidFill>
                <a:latin typeface="Calibri"/>
                <a:cs typeface="Calibri"/>
              </a:rPr>
              <a:t>a </a:t>
            </a:r>
            <a:r>
              <a:rPr sz="2800" b="1" spc="-5" dirty="0">
                <a:solidFill>
                  <a:srgbClr val="A40020"/>
                </a:solidFill>
                <a:latin typeface="Calibri"/>
                <a:cs typeface="Calibri"/>
              </a:rPr>
              <a:t>bronze colour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denture construction should  be</a:t>
            </a:r>
            <a:r>
              <a:rPr sz="2800" b="1" spc="-10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delayed.</a:t>
            </a:r>
            <a:endParaRPr sz="2800" dirty="0">
              <a:latin typeface="Calibri"/>
              <a:cs typeface="Calibri"/>
            </a:endParaRPr>
          </a:p>
          <a:p>
            <a:pPr marL="12700" marR="1964689">
              <a:lnSpc>
                <a:spcPts val="3529"/>
              </a:lnSpc>
              <a:spcBef>
                <a:spcPts val="215"/>
              </a:spcBef>
            </a:pP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Observe for signs of </a:t>
            </a:r>
            <a:r>
              <a:rPr sz="2800" b="1" spc="-5" dirty="0">
                <a:solidFill>
                  <a:srgbClr val="A40020"/>
                </a:solidFill>
                <a:latin typeface="Calibri"/>
                <a:cs typeface="Calibri"/>
              </a:rPr>
              <a:t>radiation necrosis 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Dentures should be used on </a:t>
            </a:r>
            <a:r>
              <a:rPr sz="2800" b="1" dirty="0">
                <a:solidFill>
                  <a:srgbClr val="0A0908"/>
                </a:solidFill>
                <a:latin typeface="Calibri"/>
                <a:cs typeface="Calibri"/>
              </a:rPr>
              <a:t>a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limited</a:t>
            </a:r>
            <a:r>
              <a:rPr sz="2800" b="1" spc="-65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basis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9202993" y="4468760"/>
            <a:ext cx="2403987" cy="20205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849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79576" y="476672"/>
            <a:ext cx="2658110" cy="443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59130" indent="-646430">
              <a:spcBef>
                <a:spcPts val="90"/>
              </a:spcBef>
              <a:buFont typeface="Arial"/>
              <a:buChar char="•"/>
              <a:tabLst>
                <a:tab pos="658495" algn="l"/>
                <a:tab pos="659130" algn="l"/>
              </a:tabLst>
            </a:pPr>
            <a:r>
              <a:rPr sz="2750" b="1" spc="-5" dirty="0">
                <a:solidFill>
                  <a:srgbClr val="FFFF00"/>
                </a:solidFill>
                <a:latin typeface="Calibri"/>
                <a:cs typeface="Calibri"/>
              </a:rPr>
              <a:t>MENOPAUSE</a:t>
            </a:r>
            <a:r>
              <a:rPr sz="2350" b="1" spc="-5" dirty="0">
                <a:solidFill>
                  <a:srgbClr val="FFFF00"/>
                </a:solidFill>
                <a:latin typeface="Calibri"/>
                <a:cs typeface="Calibri"/>
              </a:rPr>
              <a:t>:</a:t>
            </a:r>
            <a:endParaRPr sz="235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7419" y="1772817"/>
            <a:ext cx="881496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b="1" u="sng" spc="-5" dirty="0">
                <a:latin typeface="Calibri"/>
                <a:cs typeface="Calibri"/>
              </a:rPr>
              <a:t>Bone changes: </a:t>
            </a:r>
            <a:r>
              <a:rPr sz="3200" b="1" spc="-5" dirty="0">
                <a:solidFill>
                  <a:srgbClr val="0A0908"/>
                </a:solidFill>
                <a:latin typeface="Calibri"/>
                <a:cs typeface="Calibri"/>
              </a:rPr>
              <a:t>generalized osteoporosis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49172" y="1715666"/>
            <a:ext cx="263525" cy="83058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spcBef>
                <a:spcPts val="450"/>
              </a:spcBef>
            </a:pPr>
            <a:r>
              <a:rPr sz="2350" spc="195" dirty="0">
                <a:solidFill>
                  <a:srgbClr val="1E487C"/>
                </a:solidFill>
                <a:latin typeface="Symbol"/>
                <a:cs typeface="Symbol"/>
              </a:rPr>
              <a:t></a:t>
            </a:r>
            <a:endParaRPr sz="2350">
              <a:latin typeface="Symbol"/>
              <a:cs typeface="Symbol"/>
            </a:endParaRPr>
          </a:p>
          <a:p>
            <a:pPr marL="12700">
              <a:spcBef>
                <a:spcPts val="350"/>
              </a:spcBef>
            </a:pPr>
            <a:r>
              <a:rPr sz="2350" spc="195" dirty="0">
                <a:solidFill>
                  <a:srgbClr val="1E487C"/>
                </a:solidFill>
                <a:latin typeface="Symbol"/>
                <a:cs typeface="Symbol"/>
              </a:rPr>
              <a:t>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49172" y="2895496"/>
            <a:ext cx="263525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350" spc="195" dirty="0">
                <a:solidFill>
                  <a:srgbClr val="1E487C"/>
                </a:solidFill>
                <a:latin typeface="Symbol"/>
                <a:cs typeface="Symbol"/>
              </a:rPr>
              <a:t>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49172" y="3581297"/>
            <a:ext cx="263525" cy="833119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spcBef>
                <a:spcPts val="459"/>
              </a:spcBef>
            </a:pPr>
            <a:r>
              <a:rPr sz="2350" spc="195" dirty="0">
                <a:solidFill>
                  <a:srgbClr val="0A0908"/>
                </a:solidFill>
                <a:latin typeface="Symbol"/>
                <a:cs typeface="Symbol"/>
              </a:rPr>
              <a:t></a:t>
            </a:r>
            <a:endParaRPr sz="2350" dirty="0">
              <a:latin typeface="Symbol"/>
              <a:cs typeface="Symbol"/>
            </a:endParaRPr>
          </a:p>
          <a:p>
            <a:pPr marL="12700">
              <a:spcBef>
                <a:spcPts val="360"/>
              </a:spcBef>
            </a:pPr>
            <a:r>
              <a:rPr sz="2350" spc="195" dirty="0">
                <a:solidFill>
                  <a:srgbClr val="0A0908"/>
                </a:solidFill>
                <a:latin typeface="Symbol"/>
                <a:cs typeface="Symbol"/>
              </a:rPr>
              <a:t></a:t>
            </a:r>
            <a:endParaRPr sz="2350" dirty="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2152" y="2664372"/>
            <a:ext cx="10846676" cy="2770973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370"/>
              </a:spcBef>
            </a:pPr>
            <a:r>
              <a:rPr sz="3200" b="1" u="sng" spc="-5" dirty="0">
                <a:latin typeface="Calibri"/>
                <a:cs typeface="Calibri"/>
              </a:rPr>
              <a:t>Mental disturbances:</a:t>
            </a:r>
            <a:r>
              <a:rPr sz="3200" b="1" spc="-5" dirty="0">
                <a:solidFill>
                  <a:srgbClr val="1E487C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A0908"/>
                </a:solidFill>
                <a:latin typeface="Calibri"/>
                <a:cs typeface="Calibri"/>
              </a:rPr>
              <a:t>mild irritability </a:t>
            </a:r>
            <a:r>
              <a:rPr sz="3200" b="1" dirty="0">
                <a:solidFill>
                  <a:srgbClr val="0A0908"/>
                </a:solidFill>
                <a:latin typeface="Calibri"/>
                <a:cs typeface="Calibri"/>
              </a:rPr>
              <a:t>to </a:t>
            </a:r>
            <a:r>
              <a:rPr sz="3200" b="1" spc="-5" dirty="0">
                <a:solidFill>
                  <a:srgbClr val="0A0908"/>
                </a:solidFill>
                <a:latin typeface="Calibri"/>
                <a:cs typeface="Calibri"/>
              </a:rPr>
              <a:t>complete nervous  breakdown</a:t>
            </a:r>
            <a:endParaRPr sz="3200" dirty="0">
              <a:latin typeface="Calibri"/>
              <a:cs typeface="Calibri"/>
            </a:endParaRPr>
          </a:p>
          <a:p>
            <a:pPr marL="12700" marR="624840">
              <a:lnSpc>
                <a:spcPts val="2590"/>
              </a:lnSpc>
              <a:spcBef>
                <a:spcPts val="575"/>
              </a:spcBef>
            </a:pPr>
            <a:r>
              <a:rPr sz="3200" b="1" u="sng" dirty="0">
                <a:latin typeface="Calibri"/>
                <a:cs typeface="Calibri"/>
              </a:rPr>
              <a:t>Oral </a:t>
            </a:r>
            <a:r>
              <a:rPr sz="3200" b="1" u="sng" spc="-5" dirty="0">
                <a:latin typeface="Calibri"/>
                <a:cs typeface="Calibri"/>
              </a:rPr>
              <a:t>symptoms: </a:t>
            </a:r>
            <a:r>
              <a:rPr sz="3200" b="1" spc="-5" dirty="0">
                <a:solidFill>
                  <a:srgbClr val="0A0908"/>
                </a:solidFill>
                <a:latin typeface="Calibri"/>
                <a:cs typeface="Calibri"/>
              </a:rPr>
              <a:t>hot flushes, burning tongue, burning  palate and vague </a:t>
            </a:r>
            <a:r>
              <a:rPr sz="3200" b="1" dirty="0">
                <a:solidFill>
                  <a:srgbClr val="0A0908"/>
                </a:solidFill>
                <a:latin typeface="Calibri"/>
                <a:cs typeface="Calibri"/>
              </a:rPr>
              <a:t>area</a:t>
            </a:r>
            <a:r>
              <a:rPr sz="3200" b="1" spc="-10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A0908"/>
                </a:solidFill>
                <a:latin typeface="Calibri"/>
                <a:cs typeface="Calibri"/>
              </a:rPr>
              <a:t>pains.</a:t>
            </a:r>
            <a:endParaRPr sz="3200" dirty="0">
              <a:latin typeface="Calibri"/>
              <a:cs typeface="Calibri"/>
            </a:endParaRPr>
          </a:p>
          <a:p>
            <a:pPr marL="12700">
              <a:spcBef>
                <a:spcPts val="315"/>
              </a:spcBef>
            </a:pPr>
            <a:r>
              <a:rPr sz="3200" b="1" spc="-5" dirty="0">
                <a:solidFill>
                  <a:srgbClr val="0A0908"/>
                </a:solidFill>
                <a:latin typeface="Calibri"/>
                <a:cs typeface="Calibri"/>
              </a:rPr>
              <a:t>Tranquilizers and psychotherapy may</a:t>
            </a:r>
            <a:r>
              <a:rPr sz="3200" b="1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A0908"/>
                </a:solidFill>
                <a:latin typeface="Calibri"/>
                <a:cs typeface="Calibri"/>
              </a:rPr>
              <a:t>help.</a:t>
            </a:r>
            <a:endParaRPr sz="3200" dirty="0">
              <a:latin typeface="Calibri"/>
              <a:cs typeface="Calibri"/>
            </a:endParaRPr>
          </a:p>
          <a:p>
            <a:pPr marL="12700" marR="428625">
              <a:lnSpc>
                <a:spcPts val="2590"/>
              </a:lnSpc>
              <a:spcBef>
                <a:spcPts val="625"/>
              </a:spcBef>
            </a:pPr>
            <a:r>
              <a:rPr sz="3200" b="1" spc="-5" dirty="0">
                <a:solidFill>
                  <a:srgbClr val="0A0908"/>
                </a:solidFill>
                <a:latin typeface="Calibri"/>
                <a:cs typeface="Calibri"/>
              </a:rPr>
              <a:t>Patient should be made </a:t>
            </a:r>
            <a:r>
              <a:rPr sz="3200" b="1" dirty="0">
                <a:solidFill>
                  <a:srgbClr val="0A0908"/>
                </a:solidFill>
                <a:latin typeface="Calibri"/>
                <a:cs typeface="Calibri"/>
              </a:rPr>
              <a:t>aware </a:t>
            </a:r>
            <a:r>
              <a:rPr sz="3200" b="1" spc="-5" dirty="0">
                <a:solidFill>
                  <a:srgbClr val="0A0908"/>
                </a:solidFill>
                <a:latin typeface="Calibri"/>
                <a:cs typeface="Calibri"/>
              </a:rPr>
              <a:t>of these conditions and  their possible effect during the period of denture  adjustment.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35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057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9535" y="756831"/>
            <a:ext cx="9005967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HOME MESSEGE</a:t>
            </a:r>
            <a:endParaRPr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36</a:t>
            </a:fld>
            <a:endParaRPr lang="en-IN"/>
          </a:p>
        </p:txBody>
      </p:sp>
      <p:sp>
        <p:nvSpPr>
          <p:cNvPr id="3" name="object 3"/>
          <p:cNvSpPr txBox="1"/>
          <p:nvPr/>
        </p:nvSpPr>
        <p:spPr>
          <a:xfrm>
            <a:off x="457200" y="1622502"/>
            <a:ext cx="11303876" cy="3459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>
              <a:spcBef>
                <a:spcPts val="100"/>
              </a:spcBef>
              <a:buSzPct val="68750"/>
              <a:buFont typeface="Arial" pitchFamily="34" charset="0"/>
              <a:buChar char="•"/>
              <a:tabLst>
                <a:tab pos="287655" algn="l"/>
              </a:tabLst>
            </a:pPr>
            <a:r>
              <a:rPr sz="3200" dirty="0">
                <a:latin typeface="Calibri" pitchFamily="34" charset="0"/>
                <a:cs typeface="Calibri" pitchFamily="34" charset="0"/>
              </a:rPr>
              <a:t>All the </a:t>
            </a:r>
            <a:r>
              <a:rPr sz="3200" spc="-5" dirty="0">
                <a:latin typeface="Calibri" pitchFamily="34" charset="0"/>
                <a:cs typeface="Calibri" pitchFamily="34" charset="0"/>
              </a:rPr>
              <a:t>facts </a:t>
            </a:r>
            <a:r>
              <a:rPr sz="3200" spc="-10" dirty="0">
                <a:latin typeface="Calibri" pitchFamily="34" charset="0"/>
                <a:cs typeface="Calibri" pitchFamily="34" charset="0"/>
              </a:rPr>
              <a:t>must </a:t>
            </a:r>
            <a:r>
              <a:rPr sz="3200" dirty="0">
                <a:latin typeface="Calibri" pitchFamily="34" charset="0"/>
                <a:cs typeface="Calibri" pitchFamily="34" charset="0"/>
              </a:rPr>
              <a:t>be </a:t>
            </a:r>
            <a:r>
              <a:rPr sz="3200" spc="-5" dirty="0">
                <a:latin typeface="Calibri" pitchFamily="34" charset="0"/>
                <a:cs typeface="Calibri" pitchFamily="34" charset="0"/>
              </a:rPr>
              <a:t>known before </a:t>
            </a:r>
            <a:r>
              <a:rPr sz="3200" dirty="0">
                <a:latin typeface="Calibri" pitchFamily="34" charset="0"/>
                <a:cs typeface="Calibri" pitchFamily="34" charset="0"/>
              </a:rPr>
              <a:t>they can be  correlated in such a way that decision can be </a:t>
            </a:r>
            <a:r>
              <a:rPr sz="3200" spc="-5" dirty="0">
                <a:latin typeface="Calibri" pitchFamily="34" charset="0"/>
                <a:cs typeface="Calibri" pitchFamily="34" charset="0"/>
              </a:rPr>
              <a:t>made.</a:t>
            </a:r>
            <a:r>
              <a:rPr sz="3200" spc="-190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Only  then can </a:t>
            </a:r>
            <a:r>
              <a:rPr sz="3200" spc="-5" dirty="0">
                <a:latin typeface="Calibri" pitchFamily="34" charset="0"/>
                <a:cs typeface="Calibri" pitchFamily="34" charset="0"/>
              </a:rPr>
              <a:t>treatment </a:t>
            </a:r>
            <a:r>
              <a:rPr sz="3200" dirty="0">
                <a:latin typeface="Calibri" pitchFamily="34" charset="0"/>
                <a:cs typeface="Calibri" pitchFamily="34" charset="0"/>
              </a:rPr>
              <a:t>plans be developed to best serve the  needs of each individual</a:t>
            </a:r>
            <a:r>
              <a:rPr sz="3200" spc="-60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patient.</a:t>
            </a:r>
          </a:p>
          <a:p>
            <a:pPr>
              <a:spcBef>
                <a:spcPts val="5"/>
              </a:spcBef>
              <a:buFont typeface="Arial" pitchFamily="34" charset="0"/>
              <a:buChar char="•"/>
            </a:pPr>
            <a:endParaRPr sz="3200" dirty="0">
              <a:latin typeface="Calibri" pitchFamily="34" charset="0"/>
              <a:cs typeface="Calibri" pitchFamily="34" charset="0"/>
            </a:endParaRPr>
          </a:p>
          <a:p>
            <a:pPr marL="287020" marR="196850" indent="-274955">
              <a:buSzPct val="68750"/>
              <a:buFont typeface="Arial" pitchFamily="34" charset="0"/>
              <a:buChar char="•"/>
              <a:tabLst>
                <a:tab pos="287655" algn="l"/>
              </a:tabLst>
            </a:pPr>
            <a:r>
              <a:rPr sz="3200" spc="-5" dirty="0">
                <a:latin typeface="Calibri" pitchFamily="34" charset="0"/>
                <a:cs typeface="Calibri" pitchFamily="34" charset="0"/>
              </a:rPr>
              <a:t>For </a:t>
            </a:r>
            <a:r>
              <a:rPr sz="3200" dirty="0">
                <a:latin typeface="Calibri" pitchFamily="34" charset="0"/>
                <a:cs typeface="Calibri" pitchFamily="34" charset="0"/>
              </a:rPr>
              <a:t>the patient to be happier the </a:t>
            </a:r>
            <a:r>
              <a:rPr sz="3200" spc="-5" dirty="0">
                <a:latin typeface="Calibri" pitchFamily="34" charset="0"/>
                <a:cs typeface="Calibri" pitchFamily="34" charset="0"/>
              </a:rPr>
              <a:t>dentist </a:t>
            </a:r>
            <a:r>
              <a:rPr sz="3200" dirty="0">
                <a:latin typeface="Calibri" pitchFamily="34" charset="0"/>
                <a:cs typeface="Calibri" pitchFamily="34" charset="0"/>
              </a:rPr>
              <a:t>should not</a:t>
            </a:r>
            <a:r>
              <a:rPr sz="3200" spc="-150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only  require the skills of </a:t>
            </a:r>
            <a:r>
              <a:rPr sz="3200" spc="-5" dirty="0">
                <a:latin typeface="Calibri" pitchFamily="34" charset="0"/>
                <a:cs typeface="Calibri" pitchFamily="34" charset="0"/>
              </a:rPr>
              <a:t>complete </a:t>
            </a:r>
            <a:r>
              <a:rPr sz="3200" dirty="0">
                <a:latin typeface="Calibri" pitchFamily="34" charset="0"/>
                <a:cs typeface="Calibri" pitchFamily="34" charset="0"/>
              </a:rPr>
              <a:t>denture construction but  also the </a:t>
            </a:r>
            <a:r>
              <a:rPr sz="3200" spc="-5" dirty="0">
                <a:latin typeface="Calibri" pitchFamily="34" charset="0"/>
                <a:cs typeface="Calibri" pitchFamily="34" charset="0"/>
              </a:rPr>
              <a:t>skills </a:t>
            </a:r>
            <a:r>
              <a:rPr sz="3200" dirty="0">
                <a:latin typeface="Calibri" pitchFamily="34" charset="0"/>
                <a:cs typeface="Calibri" pitchFamily="34" charset="0"/>
              </a:rPr>
              <a:t>to treat a </a:t>
            </a:r>
            <a:r>
              <a:rPr sz="3200" spc="-15" dirty="0">
                <a:latin typeface="Calibri" pitchFamily="34" charset="0"/>
                <a:cs typeface="Calibri" pitchFamily="34" charset="0"/>
              </a:rPr>
              <a:t>patient’s </a:t>
            </a:r>
            <a:r>
              <a:rPr sz="3200" dirty="0">
                <a:latin typeface="Calibri" pitchFamily="34" charset="0"/>
                <a:cs typeface="Calibri" pitchFamily="34" charset="0"/>
              </a:rPr>
              <a:t>aspirations &amp;  expectations.</a:t>
            </a:r>
          </a:p>
        </p:txBody>
      </p:sp>
    </p:spTree>
    <p:extLst>
      <p:ext uri="{BB962C8B-B14F-4D97-AF65-F5344CB8AC3E}">
        <p14:creationId xmlns:p14="http://schemas.microsoft.com/office/powerpoint/2010/main" val="87429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tx1"/>
                </a:solidFill>
              </a:rPr>
              <a:t>Reference 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215" y="1655379"/>
            <a:ext cx="9942786" cy="2317531"/>
          </a:xfrm>
        </p:spPr>
        <p:txBody>
          <a:bodyPr>
            <a:normAutofit/>
          </a:bodyPr>
          <a:lstStyle/>
          <a:p>
            <a:pPr marL="38100" marR="626110" algn="just">
              <a:lnSpc>
                <a:spcPct val="110500"/>
              </a:lnSpc>
              <a:spcBef>
                <a:spcPts val="100"/>
              </a:spcBef>
            </a:pPr>
            <a:r>
              <a:rPr lang="en-IN" spc="-5" dirty="0">
                <a:solidFill>
                  <a:srgbClr val="FFFF00"/>
                </a:solidFill>
                <a:cs typeface="Calibri"/>
              </a:rPr>
              <a:t>Boucher’s Prosthodontic Treatment For </a:t>
            </a:r>
            <a:r>
              <a:rPr lang="en-IN" sz="2400" spc="-5" dirty="0">
                <a:solidFill>
                  <a:srgbClr val="FFFF00"/>
                </a:solidFill>
                <a:cs typeface="Calibri"/>
              </a:rPr>
              <a:t>Edentulous</a:t>
            </a:r>
            <a:r>
              <a:rPr lang="en-IN" spc="-5" dirty="0">
                <a:solidFill>
                  <a:srgbClr val="FFFF00"/>
                </a:solidFill>
                <a:cs typeface="Calibri"/>
              </a:rPr>
              <a:t> Patients, </a:t>
            </a:r>
            <a:r>
              <a:rPr lang="en-IN" spc="-95" dirty="0">
                <a:solidFill>
                  <a:srgbClr val="FFFF00"/>
                </a:solidFill>
                <a:cs typeface="Calibri"/>
              </a:rPr>
              <a:t>12</a:t>
            </a:r>
            <a:r>
              <a:rPr lang="en-IN" spc="-142" baseline="27777" dirty="0">
                <a:solidFill>
                  <a:srgbClr val="FFFF00"/>
                </a:solidFill>
                <a:cs typeface="Calibri"/>
              </a:rPr>
              <a:t>th </a:t>
            </a:r>
            <a:r>
              <a:rPr lang="en-IN" dirty="0" smtClean="0">
                <a:solidFill>
                  <a:srgbClr val="FFFF00"/>
                </a:solidFill>
                <a:cs typeface="Calibri"/>
              </a:rPr>
              <a:t>Edition</a:t>
            </a:r>
          </a:p>
          <a:p>
            <a:pPr marL="38100" marR="626110" algn="just">
              <a:lnSpc>
                <a:spcPct val="110500"/>
              </a:lnSpc>
              <a:spcBef>
                <a:spcPts val="100"/>
              </a:spcBef>
            </a:pPr>
            <a:r>
              <a:rPr lang="en-IN" spc="-5" dirty="0">
                <a:solidFill>
                  <a:srgbClr val="FFFF00"/>
                </a:solidFill>
                <a:cs typeface="Calibri"/>
              </a:rPr>
              <a:t>Winkler’s Essentials Of Complete Denture </a:t>
            </a:r>
            <a:r>
              <a:rPr lang="en-IN" spc="-5" dirty="0" err="1">
                <a:solidFill>
                  <a:srgbClr val="FFFF00"/>
                </a:solidFill>
                <a:cs typeface="Calibri"/>
              </a:rPr>
              <a:t>Prosthdontics</a:t>
            </a:r>
            <a:r>
              <a:rPr lang="en-IN" spc="-5" dirty="0">
                <a:solidFill>
                  <a:srgbClr val="FFFF00"/>
                </a:solidFill>
                <a:cs typeface="Calibri"/>
              </a:rPr>
              <a:t>, </a:t>
            </a:r>
            <a:r>
              <a:rPr lang="en-IN" spc="-150" dirty="0">
                <a:solidFill>
                  <a:srgbClr val="FFFF00"/>
                </a:solidFill>
                <a:cs typeface="Calibri"/>
              </a:rPr>
              <a:t>2</a:t>
            </a:r>
            <a:r>
              <a:rPr lang="en-IN" spc="-225" baseline="27777" dirty="0">
                <a:solidFill>
                  <a:srgbClr val="FFFF00"/>
                </a:solidFill>
                <a:cs typeface="Calibri"/>
              </a:rPr>
              <a:t>nd</a:t>
            </a:r>
            <a:r>
              <a:rPr lang="en-IN" spc="-142" baseline="27777" dirty="0">
                <a:solidFill>
                  <a:srgbClr val="FFFF00"/>
                </a:solidFill>
                <a:cs typeface="Calibri"/>
              </a:rPr>
              <a:t> </a:t>
            </a:r>
            <a:r>
              <a:rPr lang="en-IN" spc="-5" dirty="0">
                <a:solidFill>
                  <a:srgbClr val="FFFF00"/>
                </a:solidFill>
                <a:cs typeface="Calibri"/>
              </a:rPr>
              <a:t>Edition</a:t>
            </a:r>
            <a:endParaRPr lang="en-IN" dirty="0" smtClean="0">
              <a:solidFill>
                <a:srgbClr val="FFFF00"/>
              </a:solidFill>
              <a:cs typeface="Calibri"/>
            </a:endParaRPr>
          </a:p>
          <a:p>
            <a:pPr marL="38100" marR="626110" algn="just">
              <a:lnSpc>
                <a:spcPct val="110500"/>
              </a:lnSpc>
              <a:spcBef>
                <a:spcPts val="100"/>
              </a:spcBef>
            </a:pPr>
            <a:r>
              <a:rPr lang="en-IN" spc="-5" dirty="0" err="1">
                <a:solidFill>
                  <a:srgbClr val="FFFF00"/>
                </a:solidFill>
                <a:cs typeface="Calibri"/>
              </a:rPr>
              <a:t>Zarb</a:t>
            </a:r>
            <a:r>
              <a:rPr lang="en-IN" spc="-5" dirty="0">
                <a:solidFill>
                  <a:srgbClr val="FFFF00"/>
                </a:solidFill>
                <a:cs typeface="Calibri"/>
              </a:rPr>
              <a:t> &amp; </a:t>
            </a:r>
            <a:r>
              <a:rPr lang="en-IN" spc="-5" dirty="0" err="1">
                <a:solidFill>
                  <a:srgbClr val="FFFF00"/>
                </a:solidFill>
                <a:cs typeface="Calibri"/>
              </a:rPr>
              <a:t>Bolender’s</a:t>
            </a:r>
            <a:r>
              <a:rPr lang="en-IN" spc="-5" dirty="0">
                <a:solidFill>
                  <a:srgbClr val="FFFF00"/>
                </a:solidFill>
                <a:cs typeface="Calibri"/>
              </a:rPr>
              <a:t> </a:t>
            </a:r>
            <a:r>
              <a:rPr lang="en-IN" sz="3200" spc="-5" dirty="0">
                <a:solidFill>
                  <a:srgbClr val="FFFF00"/>
                </a:solidFill>
                <a:cs typeface="Calibri"/>
              </a:rPr>
              <a:t>Prosthodontic</a:t>
            </a:r>
            <a:r>
              <a:rPr lang="en-IN" spc="-5" dirty="0">
                <a:solidFill>
                  <a:srgbClr val="FFFF00"/>
                </a:solidFill>
                <a:cs typeface="Calibri"/>
              </a:rPr>
              <a:t> Treatment For Edentulous Patients, </a:t>
            </a:r>
            <a:r>
              <a:rPr lang="en-IN" spc="-90" dirty="0">
                <a:solidFill>
                  <a:srgbClr val="FFFF00"/>
                </a:solidFill>
                <a:cs typeface="Calibri"/>
              </a:rPr>
              <a:t>13</a:t>
            </a:r>
            <a:r>
              <a:rPr lang="en-IN" spc="-135" baseline="27777" dirty="0">
                <a:solidFill>
                  <a:srgbClr val="FFFF00"/>
                </a:solidFill>
                <a:cs typeface="Calibri"/>
              </a:rPr>
              <a:t>th </a:t>
            </a:r>
            <a:r>
              <a:rPr lang="en-IN" spc="-5" dirty="0">
                <a:solidFill>
                  <a:srgbClr val="FFFF00"/>
                </a:solidFill>
                <a:cs typeface="Calibri"/>
              </a:rPr>
              <a:t>Edition</a:t>
            </a:r>
          </a:p>
          <a:p>
            <a:pPr marL="38100" marR="626110" algn="just">
              <a:lnSpc>
                <a:spcPct val="110500"/>
              </a:lnSpc>
              <a:spcBef>
                <a:spcPts val="100"/>
              </a:spcBef>
            </a:pPr>
            <a:r>
              <a:rPr lang="en-IN" spc="-5" dirty="0" err="1">
                <a:solidFill>
                  <a:srgbClr val="FFFF00"/>
                </a:solidFill>
                <a:cs typeface="Calibri"/>
              </a:rPr>
              <a:t>Rahn</a:t>
            </a:r>
            <a:r>
              <a:rPr lang="en-IN" spc="-5" dirty="0">
                <a:solidFill>
                  <a:srgbClr val="FFFF00"/>
                </a:solidFill>
                <a:cs typeface="Calibri"/>
              </a:rPr>
              <a:t> </a:t>
            </a:r>
            <a:r>
              <a:rPr lang="en-IN" dirty="0" smtClean="0">
                <a:solidFill>
                  <a:srgbClr val="FFFF00"/>
                </a:solidFill>
                <a:cs typeface="Calibri"/>
              </a:rPr>
              <a:t>&amp; </a:t>
            </a:r>
            <a:r>
              <a:rPr lang="en-IN" spc="-5" dirty="0" err="1">
                <a:solidFill>
                  <a:srgbClr val="FFFF00"/>
                </a:solidFill>
                <a:cs typeface="Calibri"/>
              </a:rPr>
              <a:t>Heartwell’s</a:t>
            </a:r>
            <a:r>
              <a:rPr lang="en-IN" spc="-5" dirty="0">
                <a:solidFill>
                  <a:srgbClr val="FFFF00"/>
                </a:solidFill>
                <a:cs typeface="Calibri"/>
              </a:rPr>
              <a:t> Textbook Of Complete Denture, </a:t>
            </a:r>
            <a:r>
              <a:rPr lang="en-IN" spc="-114" dirty="0">
                <a:solidFill>
                  <a:srgbClr val="FFFF00"/>
                </a:solidFill>
                <a:cs typeface="Calibri"/>
              </a:rPr>
              <a:t>5</a:t>
            </a:r>
            <a:r>
              <a:rPr lang="en-IN" spc="-172" baseline="27777" dirty="0">
                <a:solidFill>
                  <a:srgbClr val="FFFF00"/>
                </a:solidFill>
                <a:cs typeface="Calibri"/>
              </a:rPr>
              <a:t>th</a:t>
            </a:r>
            <a:r>
              <a:rPr lang="en-IN" spc="-112" baseline="27777" dirty="0">
                <a:solidFill>
                  <a:srgbClr val="FFFF00"/>
                </a:solidFill>
                <a:cs typeface="Calibri"/>
              </a:rPr>
              <a:t> </a:t>
            </a:r>
            <a:r>
              <a:rPr lang="en-IN" spc="-5" dirty="0">
                <a:solidFill>
                  <a:srgbClr val="FFFF00"/>
                </a:solidFill>
                <a:cs typeface="Calibri"/>
              </a:rPr>
              <a:t>Edition. 45-46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37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512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kanksha\Desktop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4689" y="533401"/>
            <a:ext cx="8817130" cy="5867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52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877" y="796408"/>
            <a:ext cx="9007571" cy="752167"/>
          </a:xfrm>
        </p:spPr>
        <p:txBody>
          <a:bodyPr/>
          <a:lstStyle/>
          <a:p>
            <a:r>
              <a:rPr lang="en-IN" dirty="0" smtClean="0">
                <a:solidFill>
                  <a:schemeClr val="tx1"/>
                </a:solidFill>
              </a:rPr>
              <a:t>Introduction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829" y="2227006"/>
            <a:ext cx="10334171" cy="4370346"/>
          </a:xfrm>
        </p:spPr>
        <p:txBody>
          <a:bodyPr>
            <a:normAutofit/>
          </a:bodyPr>
          <a:lstStyle/>
          <a:p>
            <a:r>
              <a:rPr lang="en-IN" sz="2400" dirty="0" smtClean="0"/>
              <a:t>Successful complete denture therapy begins with a thorough assessment of the patient’s physical and psychological condition and determining a treatment that will deliver a functional complete denture that will satisfy the expectations of the patient. </a:t>
            </a:r>
          </a:p>
          <a:p>
            <a:r>
              <a:rPr lang="en-IN" sz="2400" dirty="0" smtClean="0"/>
              <a:t>It is a difficult task to master the skills necessary to construct a complete denture; it is equally a challenging to acquire the skills necessary to treat the patient as a whole.</a:t>
            </a:r>
            <a:endParaRPr lang="en-IN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4</a:t>
            </a:fld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1524000" y="6309320"/>
            <a:ext cx="9144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Winkler - Essentials of Complete Denture </a:t>
            </a:r>
            <a:r>
              <a:rPr lang="en-IN" dirty="0" err="1"/>
              <a:t>Prostodontics</a:t>
            </a:r>
            <a:r>
              <a:rPr lang="en-IN" dirty="0"/>
              <a:t> 2nd Edition</a:t>
            </a:r>
          </a:p>
        </p:txBody>
      </p:sp>
    </p:spTree>
    <p:extLst>
      <p:ext uri="{BB962C8B-B14F-4D97-AF65-F5344CB8AC3E}">
        <p14:creationId xmlns:p14="http://schemas.microsoft.com/office/powerpoint/2010/main" val="167976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663676"/>
            <a:ext cx="9513221" cy="693115"/>
          </a:xfrm>
        </p:spPr>
        <p:txBody>
          <a:bodyPr/>
          <a:lstStyle/>
          <a:p>
            <a:r>
              <a:rPr lang="en-IN" dirty="0" smtClean="0">
                <a:solidFill>
                  <a:schemeClr val="tx1"/>
                </a:solidFill>
              </a:rPr>
              <a:t>Definitions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181" y="1489587"/>
            <a:ext cx="11135032" cy="4129548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lphaUcPeriod"/>
            </a:pPr>
            <a:r>
              <a:rPr lang="en-IN" sz="2400" b="1" u="sng" dirty="0" smtClean="0">
                <a:solidFill>
                  <a:schemeClr val="tx1"/>
                </a:solidFill>
              </a:rPr>
              <a:t>Diagnosis –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N" sz="2400" dirty="0" smtClean="0">
                <a:solidFill>
                  <a:schemeClr val="tx1"/>
                </a:solidFill>
              </a:rPr>
              <a:t>Diagnosis consists of planned observations to determine  and evaluate the existing conditions, which lead to  decision making based on the conditions observed. – </a:t>
            </a:r>
            <a:r>
              <a:rPr lang="en-IN" sz="2400" b="1" dirty="0" smtClean="0">
                <a:solidFill>
                  <a:schemeClr val="tx1"/>
                </a:solidFill>
              </a:rPr>
              <a:t>Boucher (13th edition)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N" sz="2400" dirty="0" smtClean="0">
                <a:solidFill>
                  <a:schemeClr val="tx1"/>
                </a:solidFill>
              </a:rPr>
              <a:t> The determination of the nature of a disease – </a:t>
            </a:r>
            <a:r>
              <a:rPr lang="en-IN" sz="2400" b="1" dirty="0" smtClean="0">
                <a:solidFill>
                  <a:schemeClr val="tx1"/>
                </a:solidFill>
              </a:rPr>
              <a:t>GPT (9</a:t>
            </a:r>
            <a:r>
              <a:rPr lang="en-IN" sz="2400" b="1" baseline="30000" dirty="0" smtClean="0">
                <a:solidFill>
                  <a:schemeClr val="tx1"/>
                </a:solidFill>
              </a:rPr>
              <a:t>Th</a:t>
            </a:r>
            <a:r>
              <a:rPr lang="en-IN" sz="2400" b="1" dirty="0" smtClean="0">
                <a:solidFill>
                  <a:schemeClr val="tx1"/>
                </a:solidFill>
              </a:rPr>
              <a:t> Edition)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N" sz="2400" dirty="0" smtClean="0">
                <a:solidFill>
                  <a:schemeClr val="tx1"/>
                </a:solidFill>
              </a:rPr>
              <a:t>Diagnosis is the examination of the physical state, evaluation of the mental or psychological makeup, and understanding the needs of each patient to ensure a predictable result. – </a:t>
            </a:r>
            <a:r>
              <a:rPr lang="en-IN" sz="2400" b="1" dirty="0" smtClean="0">
                <a:solidFill>
                  <a:schemeClr val="tx1"/>
                </a:solidFill>
              </a:rPr>
              <a:t>Winkler (2</a:t>
            </a:r>
            <a:r>
              <a:rPr lang="en-IN" sz="2400" b="1" baseline="30000" dirty="0" smtClean="0">
                <a:solidFill>
                  <a:schemeClr val="tx1"/>
                </a:solidFill>
              </a:rPr>
              <a:t>nd</a:t>
            </a:r>
            <a:r>
              <a:rPr lang="en-IN" sz="2400" b="1" dirty="0" smtClean="0">
                <a:solidFill>
                  <a:schemeClr val="tx1"/>
                </a:solidFill>
              </a:rPr>
              <a:t> Edition)</a:t>
            </a:r>
          </a:p>
          <a:p>
            <a:pPr marL="514350" indent="-514350" algn="just">
              <a:buFont typeface="+mj-lt"/>
              <a:buAutoNum type="arabicPeriod"/>
            </a:pP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260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863752" y="5579289"/>
            <a:ext cx="4536504" cy="4320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ectangle 24"/>
          <p:cNvSpPr/>
          <p:nvPr/>
        </p:nvSpPr>
        <p:spPr>
          <a:xfrm>
            <a:off x="3863752" y="4643185"/>
            <a:ext cx="4536504" cy="4320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ectangle 23"/>
          <p:cNvSpPr/>
          <p:nvPr/>
        </p:nvSpPr>
        <p:spPr>
          <a:xfrm>
            <a:off x="3585029" y="3635073"/>
            <a:ext cx="4815227" cy="4320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ectangle 22"/>
          <p:cNvSpPr/>
          <p:nvPr/>
        </p:nvSpPr>
        <p:spPr>
          <a:xfrm>
            <a:off x="3791744" y="2626961"/>
            <a:ext cx="4536504" cy="4320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ectangle 21"/>
          <p:cNvSpPr/>
          <p:nvPr/>
        </p:nvSpPr>
        <p:spPr>
          <a:xfrm>
            <a:off x="3791744" y="1690857"/>
            <a:ext cx="4536504" cy="4320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object 3"/>
          <p:cNvSpPr txBox="1"/>
          <p:nvPr/>
        </p:nvSpPr>
        <p:spPr>
          <a:xfrm>
            <a:off x="740229" y="548681"/>
            <a:ext cx="931621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IN" sz="3200" b="1" dirty="0"/>
              <a:t>In short, DIAGNOSIS can be summarized as: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5087" y="1618849"/>
            <a:ext cx="10334170" cy="46516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IN" sz="3200" dirty="0"/>
              <a:t>Recognizing the problem</a:t>
            </a:r>
          </a:p>
          <a:p>
            <a:pPr algn="ctr">
              <a:spcBef>
                <a:spcPts val="45"/>
              </a:spcBef>
            </a:pPr>
            <a:endParaRPr lang="en-IN" sz="3200" dirty="0"/>
          </a:p>
          <a:p>
            <a:pPr marL="12700" algn="ctr"/>
            <a:r>
              <a:rPr lang="en-IN" sz="3200" dirty="0"/>
              <a:t>Formulating the plan</a:t>
            </a:r>
          </a:p>
          <a:p>
            <a:pPr marL="12700" algn="ctr"/>
            <a:endParaRPr lang="en-IN" sz="3200" dirty="0"/>
          </a:p>
          <a:p>
            <a:pPr marL="12700" algn="ctr"/>
            <a:r>
              <a:rPr lang="en-IN" sz="3200" dirty="0"/>
              <a:t>Carrying out the necessary </a:t>
            </a:r>
          </a:p>
          <a:p>
            <a:pPr marL="12700" algn="ctr"/>
            <a:endParaRPr lang="en-IN" sz="3200" dirty="0"/>
          </a:p>
          <a:p>
            <a:pPr marL="12700" algn="ctr"/>
            <a:r>
              <a:rPr lang="en-IN" sz="3200" dirty="0"/>
              <a:t>      Examination  </a:t>
            </a:r>
          </a:p>
          <a:p>
            <a:pPr marL="12700" marR="5080" algn="ctr">
              <a:lnSpc>
                <a:spcPct val="241699"/>
              </a:lnSpc>
            </a:pPr>
            <a:r>
              <a:rPr lang="en-IN" sz="3200" dirty="0"/>
              <a:t>Interpreting the result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51984" y="2194913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152400" y="228600"/>
                </a:moveTo>
                <a:lnTo>
                  <a:pt x="0" y="228600"/>
                </a:lnTo>
                <a:lnTo>
                  <a:pt x="76200" y="304800"/>
                </a:lnTo>
                <a:lnTo>
                  <a:pt x="152400" y="228600"/>
                </a:lnTo>
                <a:close/>
              </a:path>
              <a:path w="152400" h="304800">
                <a:moveTo>
                  <a:pt x="114300" y="0"/>
                </a:moveTo>
                <a:lnTo>
                  <a:pt x="38100" y="0"/>
                </a:lnTo>
                <a:lnTo>
                  <a:pt x="38100" y="228600"/>
                </a:lnTo>
                <a:lnTo>
                  <a:pt x="1143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51984" y="2194913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38100" y="0"/>
                </a:moveTo>
                <a:lnTo>
                  <a:pt x="38100" y="228600"/>
                </a:lnTo>
                <a:lnTo>
                  <a:pt x="0" y="228600"/>
                </a:lnTo>
                <a:lnTo>
                  <a:pt x="76200" y="304800"/>
                </a:lnTo>
                <a:lnTo>
                  <a:pt x="152400" y="228600"/>
                </a:lnTo>
                <a:lnTo>
                  <a:pt x="114300" y="228600"/>
                </a:lnTo>
                <a:lnTo>
                  <a:pt x="114300" y="0"/>
                </a:lnTo>
                <a:lnTo>
                  <a:pt x="38100" y="0"/>
                </a:lnTo>
                <a:close/>
              </a:path>
            </a:pathLst>
          </a:custGeom>
          <a:ln w="9344">
            <a:solidFill>
              <a:srgbClr val="0A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4400" y="37707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A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76800" y="40755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A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51984" y="3275033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152400" y="228600"/>
                </a:moveTo>
                <a:lnTo>
                  <a:pt x="0" y="228600"/>
                </a:lnTo>
                <a:lnTo>
                  <a:pt x="76200" y="304800"/>
                </a:lnTo>
                <a:lnTo>
                  <a:pt x="152400" y="228600"/>
                </a:lnTo>
                <a:close/>
              </a:path>
              <a:path w="152400" h="304800">
                <a:moveTo>
                  <a:pt x="114300" y="0"/>
                </a:moveTo>
                <a:lnTo>
                  <a:pt x="38100" y="0"/>
                </a:lnTo>
                <a:lnTo>
                  <a:pt x="38100" y="228600"/>
                </a:lnTo>
                <a:lnTo>
                  <a:pt x="1143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51984" y="3275033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38100" y="0"/>
                </a:moveTo>
                <a:lnTo>
                  <a:pt x="38100" y="228600"/>
                </a:lnTo>
                <a:lnTo>
                  <a:pt x="0" y="228600"/>
                </a:lnTo>
                <a:lnTo>
                  <a:pt x="76200" y="304800"/>
                </a:lnTo>
                <a:lnTo>
                  <a:pt x="152400" y="228600"/>
                </a:lnTo>
                <a:lnTo>
                  <a:pt x="114300" y="228600"/>
                </a:lnTo>
                <a:lnTo>
                  <a:pt x="114300" y="0"/>
                </a:lnTo>
                <a:lnTo>
                  <a:pt x="38100" y="0"/>
                </a:lnTo>
                <a:close/>
              </a:path>
            </a:pathLst>
          </a:custGeom>
          <a:ln w="9344">
            <a:solidFill>
              <a:srgbClr val="0A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24400" y="46089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A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76800" y="49137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A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51984" y="4283145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152400" y="228600"/>
                </a:moveTo>
                <a:lnTo>
                  <a:pt x="0" y="228600"/>
                </a:lnTo>
                <a:lnTo>
                  <a:pt x="76200" y="304800"/>
                </a:lnTo>
                <a:lnTo>
                  <a:pt x="152400" y="228600"/>
                </a:lnTo>
                <a:close/>
              </a:path>
              <a:path w="152400" h="304800">
                <a:moveTo>
                  <a:pt x="114300" y="0"/>
                </a:moveTo>
                <a:lnTo>
                  <a:pt x="38100" y="0"/>
                </a:lnTo>
                <a:lnTo>
                  <a:pt x="38100" y="228600"/>
                </a:lnTo>
                <a:lnTo>
                  <a:pt x="1143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51984" y="4283145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38100" y="0"/>
                </a:moveTo>
                <a:lnTo>
                  <a:pt x="38100" y="228600"/>
                </a:lnTo>
                <a:lnTo>
                  <a:pt x="0" y="228600"/>
                </a:lnTo>
                <a:lnTo>
                  <a:pt x="76200" y="304800"/>
                </a:lnTo>
                <a:lnTo>
                  <a:pt x="152400" y="228600"/>
                </a:lnTo>
                <a:lnTo>
                  <a:pt x="114300" y="228600"/>
                </a:lnTo>
                <a:lnTo>
                  <a:pt x="114300" y="0"/>
                </a:lnTo>
                <a:lnTo>
                  <a:pt x="38100" y="0"/>
                </a:lnTo>
                <a:close/>
              </a:path>
            </a:pathLst>
          </a:custGeom>
          <a:ln w="9344">
            <a:solidFill>
              <a:srgbClr val="0A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24400" y="55233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A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76800" y="58281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A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3"/>
          <p:cNvSpPr/>
          <p:nvPr/>
        </p:nvSpPr>
        <p:spPr>
          <a:xfrm>
            <a:off x="5879976" y="5147241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152400" y="228600"/>
                </a:moveTo>
                <a:lnTo>
                  <a:pt x="0" y="228600"/>
                </a:lnTo>
                <a:lnTo>
                  <a:pt x="76200" y="304800"/>
                </a:lnTo>
                <a:lnTo>
                  <a:pt x="152400" y="228600"/>
                </a:lnTo>
                <a:close/>
              </a:path>
              <a:path w="152400" h="304800">
                <a:moveTo>
                  <a:pt x="114300" y="0"/>
                </a:moveTo>
                <a:lnTo>
                  <a:pt x="38100" y="0"/>
                </a:lnTo>
                <a:lnTo>
                  <a:pt x="38100" y="228600"/>
                </a:lnTo>
                <a:lnTo>
                  <a:pt x="1143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4"/>
          <p:cNvSpPr/>
          <p:nvPr/>
        </p:nvSpPr>
        <p:spPr>
          <a:xfrm>
            <a:off x="5879976" y="5147241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38100" y="0"/>
                </a:moveTo>
                <a:lnTo>
                  <a:pt x="38100" y="228600"/>
                </a:lnTo>
                <a:lnTo>
                  <a:pt x="0" y="228600"/>
                </a:lnTo>
                <a:lnTo>
                  <a:pt x="76200" y="304800"/>
                </a:lnTo>
                <a:lnTo>
                  <a:pt x="152400" y="228600"/>
                </a:lnTo>
                <a:lnTo>
                  <a:pt x="114300" y="228600"/>
                </a:lnTo>
                <a:lnTo>
                  <a:pt x="114300" y="0"/>
                </a:lnTo>
                <a:lnTo>
                  <a:pt x="38100" y="0"/>
                </a:lnTo>
                <a:close/>
              </a:path>
            </a:pathLst>
          </a:custGeom>
          <a:ln w="9344">
            <a:solidFill>
              <a:srgbClr val="0A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9696400" y="6309320"/>
            <a:ext cx="733864" cy="274320"/>
          </a:xfrm>
        </p:spPr>
        <p:txBody>
          <a:bodyPr/>
          <a:lstStyle/>
          <a:p>
            <a:fld id="{B8C7636B-4FBC-4DAB-B503-CB7272E35FD0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580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3512" y="583372"/>
            <a:ext cx="4824536" cy="505908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105"/>
              </a:spcBef>
              <a:buFont typeface="+mj-lt"/>
              <a:buAutoNum type="alphaUcPeriod" startAt="2"/>
            </a:pPr>
            <a:r>
              <a:rPr sz="3200" b="1" u="sng" spc="-25" dirty="0">
                <a:solidFill>
                  <a:schemeClr val="tx1"/>
                </a:solidFill>
                <a:latin typeface="Arial"/>
                <a:cs typeface="Arial"/>
              </a:rPr>
              <a:t>Treatment </a:t>
            </a:r>
            <a:r>
              <a:rPr sz="3200" b="1" u="sng" spc="-5" dirty="0">
                <a:solidFill>
                  <a:schemeClr val="tx1"/>
                </a:solidFill>
                <a:latin typeface="Arial"/>
                <a:cs typeface="Arial"/>
              </a:rPr>
              <a:t>plan</a:t>
            </a:r>
            <a:r>
              <a:rPr sz="3200" b="1" u="sng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200" b="1" u="sng" dirty="0">
                <a:solidFill>
                  <a:schemeClr val="tx1"/>
                </a:solidFill>
                <a:latin typeface="Arial"/>
                <a:cs typeface="Arial"/>
              </a:rPr>
              <a:t>:-</a:t>
            </a:r>
            <a:endParaRPr sz="3200" u="sng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7</a:t>
            </a:fld>
            <a:endParaRPr lang="en-IN"/>
          </a:p>
        </p:txBody>
      </p:sp>
      <p:sp>
        <p:nvSpPr>
          <p:cNvPr id="3" name="object 3"/>
          <p:cNvSpPr txBox="1"/>
          <p:nvPr/>
        </p:nvSpPr>
        <p:spPr>
          <a:xfrm>
            <a:off x="304800" y="1772817"/>
            <a:ext cx="11582400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3765" algn="just">
              <a:buFont typeface="+mj-lt"/>
              <a:buAutoNum type="arabicPeriod"/>
            </a:pPr>
            <a:r>
              <a:rPr lang="en-IN" sz="3200" dirty="0"/>
              <a:t>Treatment planning means developing a course of  action that encompasses the ramifications and sequelae of  treatment to serve the patient’s needs – </a:t>
            </a:r>
            <a:r>
              <a:rPr lang="en-IN" sz="3200" b="1" dirty="0">
                <a:solidFill>
                  <a:srgbClr val="FF0000"/>
                </a:solidFill>
              </a:rPr>
              <a:t>Winkler (2nd Edition</a:t>
            </a:r>
            <a:r>
              <a:rPr lang="en-IN" sz="3200" b="1" dirty="0" smtClean="0">
                <a:solidFill>
                  <a:srgbClr val="FF0000"/>
                </a:solidFill>
              </a:rPr>
              <a:t>)</a:t>
            </a:r>
          </a:p>
          <a:p>
            <a:pPr marL="12700" marR="5080" algn="just"/>
            <a:endParaRPr lang="en-IN" sz="3200" b="1" dirty="0">
              <a:solidFill>
                <a:srgbClr val="FF0000"/>
              </a:solidFill>
            </a:endParaRPr>
          </a:p>
          <a:p>
            <a:pPr marL="12700" marR="5080" algn="just"/>
            <a:r>
              <a:rPr lang="en-IN" sz="3200" dirty="0" smtClean="0"/>
              <a:t>2. The </a:t>
            </a:r>
            <a:r>
              <a:rPr lang="en-IN" sz="3200" dirty="0"/>
              <a:t>sequence of procedures planned for the treatment of a  patient after diagnosis. - </a:t>
            </a:r>
            <a:r>
              <a:rPr lang="en-IN" sz="3200" b="1" dirty="0">
                <a:solidFill>
                  <a:srgbClr val="FF0000"/>
                </a:solidFill>
              </a:rPr>
              <a:t>GPT  (9th edition)</a:t>
            </a:r>
          </a:p>
          <a:p>
            <a:pPr marL="38100" marR="30480" algn="just"/>
            <a:endParaRPr lang="en-IN" sz="2400" dirty="0">
              <a:latin typeface="Times New Roman"/>
              <a:cs typeface="Times New Roman"/>
            </a:endParaRPr>
          </a:p>
          <a:p>
            <a:pPr marL="12700" marR="5080" indent="913765" algn="just"/>
            <a:endParaRPr sz="2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393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923" y="1633230"/>
            <a:ext cx="9348518" cy="57902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spc="-5" dirty="0">
                <a:solidFill>
                  <a:schemeClr val="tx1"/>
                </a:solidFill>
              </a:rPr>
              <a:t>PRINCIPLES</a:t>
            </a:r>
            <a:r>
              <a:rPr sz="3600" spc="-70" dirty="0">
                <a:solidFill>
                  <a:schemeClr val="tx1"/>
                </a:solidFill>
              </a:rPr>
              <a:t> </a:t>
            </a:r>
            <a:r>
              <a:rPr sz="3600" dirty="0">
                <a:solidFill>
                  <a:schemeClr val="tx1"/>
                </a:solidFill>
              </a:rPr>
              <a:t>OF</a:t>
            </a:r>
            <a:r>
              <a:rPr lang="en-IN" sz="3600" dirty="0">
                <a:solidFill>
                  <a:schemeClr val="tx1"/>
                </a:solidFill>
              </a:rPr>
              <a:t> </a:t>
            </a:r>
            <a:r>
              <a:rPr lang="en-IN" sz="3600" spc="-5" dirty="0">
                <a:solidFill>
                  <a:schemeClr val="tx1"/>
                </a:solidFill>
                <a:latin typeface="Calibri"/>
                <a:cs typeface="Calibri"/>
              </a:rPr>
              <a:t>PERCEPTION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8</a:t>
            </a:fld>
            <a:endParaRPr lang="en-IN"/>
          </a:p>
        </p:txBody>
      </p:sp>
      <p:sp>
        <p:nvSpPr>
          <p:cNvPr id="10" name="object 10"/>
          <p:cNvSpPr txBox="1"/>
          <p:nvPr/>
        </p:nvSpPr>
        <p:spPr>
          <a:xfrm>
            <a:off x="501446" y="2521515"/>
            <a:ext cx="11298668" cy="343164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spcBef>
                <a:spcPts val="700"/>
              </a:spcBef>
              <a:buFont typeface="Arial" pitchFamily="34" charset="0"/>
              <a:buChar char="•"/>
            </a:pPr>
            <a:r>
              <a:rPr sz="3200" b="1" spc="-5" dirty="0">
                <a:latin typeface="Calibri"/>
                <a:cs typeface="Calibri"/>
              </a:rPr>
              <a:t>Detection: </a:t>
            </a:r>
            <a:r>
              <a:rPr sz="3200" b="1" spc="-5" dirty="0" smtClean="0">
                <a:latin typeface="Calibri"/>
                <a:cs typeface="Calibri"/>
              </a:rPr>
              <a:t>noticing</a:t>
            </a:r>
            <a:r>
              <a:rPr sz="3200" b="1" dirty="0" smtClean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something</a:t>
            </a:r>
            <a:endParaRPr sz="3200" dirty="0">
              <a:latin typeface="Calibri"/>
              <a:cs typeface="Calibri"/>
            </a:endParaRPr>
          </a:p>
          <a:p>
            <a:pPr marL="12700" marR="5080">
              <a:spcBef>
                <a:spcPts val="600"/>
              </a:spcBef>
              <a:buFont typeface="Arial" pitchFamily="34" charset="0"/>
              <a:buChar char="•"/>
            </a:pPr>
            <a:r>
              <a:rPr sz="3200" b="1" spc="-5" dirty="0">
                <a:latin typeface="Calibri"/>
                <a:cs typeface="Calibri"/>
              </a:rPr>
              <a:t>Discrimination: Distinguish that which we have noticed  from something else.</a:t>
            </a:r>
            <a:endParaRPr sz="3200" dirty="0">
              <a:latin typeface="Calibri"/>
              <a:cs typeface="Calibri"/>
            </a:endParaRPr>
          </a:p>
          <a:p>
            <a:pPr marL="12700" marR="5268595">
              <a:lnSpc>
                <a:spcPct val="120700"/>
              </a:lnSpc>
              <a:buFont typeface="Arial" pitchFamily="34" charset="0"/>
              <a:buChar char="•"/>
            </a:pPr>
            <a:r>
              <a:rPr sz="3200" b="1" spc="-5" dirty="0">
                <a:latin typeface="Calibri"/>
                <a:cs typeface="Calibri"/>
              </a:rPr>
              <a:t>Recognition</a:t>
            </a:r>
            <a:endParaRPr lang="en-IN" sz="3200" b="1" spc="-5" dirty="0">
              <a:latin typeface="Calibri"/>
              <a:cs typeface="Calibri"/>
            </a:endParaRPr>
          </a:p>
          <a:p>
            <a:pPr marL="12700" marR="5268595">
              <a:lnSpc>
                <a:spcPct val="120700"/>
              </a:lnSpc>
              <a:buFont typeface="Arial" pitchFamily="34" charset="0"/>
              <a:buChar char="•"/>
            </a:pPr>
            <a:r>
              <a:rPr sz="3200" b="1" spc="-10" dirty="0">
                <a:latin typeface="Calibri"/>
                <a:cs typeface="Calibri"/>
              </a:rPr>
              <a:t>Identification</a:t>
            </a:r>
            <a:endParaRPr lang="en-IN" sz="3200" b="1" spc="-10" dirty="0">
              <a:latin typeface="Calibri"/>
              <a:cs typeface="Calibri"/>
            </a:endParaRPr>
          </a:p>
          <a:p>
            <a:pPr marL="12700" marR="5268595">
              <a:lnSpc>
                <a:spcPct val="120700"/>
              </a:lnSpc>
              <a:buFont typeface="Arial" pitchFamily="34" charset="0"/>
              <a:buChar char="•"/>
            </a:pPr>
            <a:r>
              <a:rPr sz="3200" b="1" spc="-5" dirty="0" err="1">
                <a:latin typeface="Calibri"/>
                <a:cs typeface="Calibri"/>
              </a:rPr>
              <a:t>Judgement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6021289"/>
            <a:ext cx="91440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IN" spc="-20" dirty="0">
                <a:latin typeface="Constantia"/>
                <a:cs typeface="Constantia"/>
              </a:rPr>
              <a:t>ZARB and BOLENDER,PROSTHODONTIC </a:t>
            </a:r>
            <a:r>
              <a:rPr lang="en-IN" spc="-25" dirty="0">
                <a:latin typeface="Constantia"/>
                <a:cs typeface="Constantia"/>
              </a:rPr>
              <a:t>TREATMENT</a:t>
            </a:r>
            <a:r>
              <a:rPr lang="en-IN" spc="-150" dirty="0">
                <a:latin typeface="Constantia"/>
                <a:cs typeface="Constantia"/>
              </a:rPr>
              <a:t> </a:t>
            </a:r>
            <a:r>
              <a:rPr lang="en-IN" spc="-30" dirty="0">
                <a:latin typeface="Constantia"/>
                <a:cs typeface="Constantia"/>
              </a:rPr>
              <a:t>FOR  </a:t>
            </a:r>
            <a:r>
              <a:rPr lang="en-IN" spc="-15" dirty="0">
                <a:latin typeface="Constantia"/>
                <a:cs typeface="Constantia"/>
              </a:rPr>
              <a:t>EDENTULOUS </a:t>
            </a:r>
            <a:r>
              <a:rPr lang="en-IN" spc="-50" dirty="0">
                <a:latin typeface="Constantia"/>
                <a:cs typeface="Constantia"/>
              </a:rPr>
              <a:t>PATIENTS -  </a:t>
            </a:r>
            <a:r>
              <a:rPr lang="en-IN" spc="10" dirty="0">
                <a:latin typeface="Constantia"/>
                <a:cs typeface="Constantia"/>
              </a:rPr>
              <a:t>12</a:t>
            </a:r>
            <a:r>
              <a:rPr lang="en-IN" spc="15" baseline="25525" dirty="0">
                <a:latin typeface="Constantia"/>
                <a:cs typeface="Constantia"/>
              </a:rPr>
              <a:t>TH </a:t>
            </a:r>
            <a:r>
              <a:rPr lang="en-IN" spc="-5" dirty="0">
                <a:latin typeface="Constantia"/>
                <a:cs typeface="Constantia"/>
              </a:rPr>
              <a:t>EDITION</a:t>
            </a:r>
            <a:endParaRPr lang="en-IN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943430" y="575176"/>
            <a:ext cx="4107542" cy="955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dirty="0" smtClean="0"/>
              <a:t>Diagnosis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73613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740229" y="546338"/>
            <a:ext cx="9927771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527050" marR="5080" indent="-514350">
              <a:lnSpc>
                <a:spcPct val="100000"/>
              </a:lnSpc>
              <a:spcBef>
                <a:spcPts val="100"/>
              </a:spcBef>
              <a:buFont typeface="+mj-lt"/>
              <a:buAutoNum type="alphaUcPeriod"/>
            </a:pPr>
            <a:r>
              <a:rPr sz="2400" dirty="0">
                <a:solidFill>
                  <a:schemeClr val="tx1"/>
                </a:solidFill>
              </a:rPr>
              <a:t>GENERAL</a:t>
            </a:r>
            <a:r>
              <a:rPr sz="2400" spc="-220" dirty="0">
                <a:solidFill>
                  <a:schemeClr val="tx1"/>
                </a:solidFill>
              </a:rPr>
              <a:t> </a:t>
            </a:r>
            <a:r>
              <a:rPr sz="2400" dirty="0">
                <a:solidFill>
                  <a:schemeClr val="tx1"/>
                </a:solidFill>
              </a:rPr>
              <a:t>INTRODUCTION  </a:t>
            </a:r>
            <a:r>
              <a:rPr sz="2400" spc="-25" dirty="0">
                <a:solidFill>
                  <a:schemeClr val="tx1"/>
                </a:solidFill>
              </a:rPr>
              <a:t>TO </a:t>
            </a:r>
            <a:r>
              <a:rPr sz="2400" dirty="0">
                <a:solidFill>
                  <a:schemeClr val="tx1"/>
                </a:solidFill>
              </a:rPr>
              <a:t>THE</a:t>
            </a:r>
            <a:r>
              <a:rPr sz="2400" spc="-45" dirty="0">
                <a:solidFill>
                  <a:schemeClr val="tx1"/>
                </a:solidFill>
              </a:rPr>
              <a:t> </a:t>
            </a:r>
            <a:r>
              <a:rPr sz="2400" spc="-100" dirty="0">
                <a:solidFill>
                  <a:schemeClr val="tx1"/>
                </a:solidFill>
              </a:rPr>
              <a:t>PATIENT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624114" y="1174782"/>
            <a:ext cx="9948378" cy="22987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655" marR="357505" indent="-287655">
              <a:lnSpc>
                <a:spcPct val="120800"/>
              </a:lnSpc>
              <a:spcBef>
                <a:spcPts val="100"/>
              </a:spcBef>
              <a:buClr>
                <a:srgbClr val="FD8537"/>
              </a:buClr>
              <a:buSzPct val="68750"/>
              <a:tabLst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First appointment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most </a:t>
            </a:r>
            <a:r>
              <a:rPr sz="2400" spc="-5" dirty="0">
                <a:latin typeface="Times New Roman"/>
                <a:cs typeface="Times New Roman"/>
              </a:rPr>
              <a:t>important time</a:t>
            </a:r>
            <a:endParaRPr lang="en-IN" sz="2400" spc="-5" dirty="0">
              <a:latin typeface="Times New Roman"/>
              <a:cs typeface="Times New Roman"/>
            </a:endParaRPr>
          </a:p>
          <a:p>
            <a:pPr marL="287655" marR="357505" indent="-287655">
              <a:lnSpc>
                <a:spcPct val="120800"/>
              </a:lnSpc>
              <a:spcBef>
                <a:spcPts val="100"/>
              </a:spcBef>
              <a:buClr>
                <a:srgbClr val="FD8537"/>
              </a:buClr>
              <a:buSzPct val="68750"/>
              <a:tabLst>
                <a:tab pos="287655" algn="l"/>
              </a:tabLst>
            </a:pPr>
            <a:endParaRPr lang="en-IN" sz="2400" spc="-5" dirty="0">
              <a:latin typeface="Times New Roman"/>
              <a:cs typeface="Times New Roman"/>
            </a:endParaRPr>
          </a:p>
          <a:p>
            <a:pPr marL="287655" marR="357505" indent="-287655">
              <a:lnSpc>
                <a:spcPct val="120800"/>
              </a:lnSpc>
              <a:spcBef>
                <a:spcPts val="1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Fact</a:t>
            </a:r>
            <a:r>
              <a:rPr sz="2400" spc="-5" dirty="0">
                <a:latin typeface="Times New Roman"/>
                <a:cs typeface="Times New Roman"/>
              </a:rPr>
              <a:t> finding</a:t>
            </a:r>
            <a:endParaRPr lang="en-IN" sz="2400" dirty="0">
              <a:latin typeface="Times New Roman"/>
              <a:cs typeface="Times New Roman"/>
            </a:endParaRPr>
          </a:p>
          <a:p>
            <a:pPr marL="287655" marR="357505" indent="-287655">
              <a:lnSpc>
                <a:spcPct val="120800"/>
              </a:lnSpc>
              <a:spcBef>
                <a:spcPts val="1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Development of mutual </a:t>
            </a:r>
            <a:r>
              <a:rPr sz="2400" dirty="0">
                <a:latin typeface="Times New Roman"/>
                <a:cs typeface="Times New Roman"/>
              </a:rPr>
              <a:t>trust </a:t>
            </a:r>
            <a:r>
              <a:rPr sz="2400" spc="-5" dirty="0">
                <a:latin typeface="Times New Roman"/>
                <a:cs typeface="Times New Roman"/>
              </a:rPr>
              <a:t>&amp;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understanding</a:t>
            </a:r>
            <a:endParaRPr lang="en-IN" sz="2400" dirty="0">
              <a:latin typeface="Times New Roman"/>
              <a:cs typeface="Times New Roman"/>
            </a:endParaRPr>
          </a:p>
          <a:p>
            <a:pPr marL="287655" marR="357505" indent="-287655">
              <a:lnSpc>
                <a:spcPct val="120800"/>
              </a:lnSpc>
              <a:spcBef>
                <a:spcPts val="1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287655" algn="l"/>
              </a:tabLst>
            </a:pPr>
            <a:r>
              <a:rPr lang="en-IN" sz="2400" spc="-5" dirty="0">
                <a:latin typeface="Times New Roman"/>
                <a:cs typeface="Times New Roman"/>
              </a:rPr>
              <a:t>Familiar </a:t>
            </a:r>
            <a:r>
              <a:rPr lang="en-IN" sz="2400" dirty="0">
                <a:latin typeface="Times New Roman"/>
                <a:cs typeface="Times New Roman"/>
              </a:rPr>
              <a:t>with the overall condition of the</a:t>
            </a:r>
            <a:r>
              <a:rPr lang="en-IN" sz="2400" spc="-130" dirty="0">
                <a:latin typeface="Times New Roman"/>
                <a:cs typeface="Times New Roman"/>
              </a:rPr>
              <a:t> </a:t>
            </a:r>
            <a:r>
              <a:rPr lang="en-IN" sz="2400" spc="-5" dirty="0">
                <a:latin typeface="Times New Roman"/>
                <a:cs typeface="Times New Roman"/>
              </a:rPr>
              <a:t>patient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682" y="5794064"/>
            <a:ext cx="1098046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dirty="0"/>
              <a:t>Winkler - Essentials of Complete Denture </a:t>
            </a:r>
            <a:r>
              <a:rPr lang="en-IN" sz="2400" dirty="0" err="1"/>
              <a:t>Prostodontics</a:t>
            </a:r>
            <a:r>
              <a:rPr lang="en-IN" sz="2400" dirty="0"/>
              <a:t> 2nd Edition</a:t>
            </a:r>
          </a:p>
        </p:txBody>
      </p:sp>
      <p:sp>
        <p:nvSpPr>
          <p:cNvPr id="8" name="Slide Number Placeholder 9"/>
          <p:cNvSpPr txBox="1">
            <a:spLocks/>
          </p:cNvSpPr>
          <p:nvPr/>
        </p:nvSpPr>
        <p:spPr>
          <a:xfrm>
            <a:off x="8212062" y="6508750"/>
            <a:ext cx="3294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C7636B-4FBC-4DAB-B503-CB7272E35FD0}" type="slidenum">
              <a:rPr lang="en-IN" sz="2400" smtClean="0">
                <a:solidFill>
                  <a:schemeClr val="tx1"/>
                </a:solidFill>
              </a:rPr>
              <a:pPr/>
              <a:t>9</a:t>
            </a:fld>
            <a:endParaRPr lang="en-IN" sz="2400">
              <a:solidFill>
                <a:schemeClr val="tx1"/>
              </a:solidFill>
            </a:endParaRPr>
          </a:p>
        </p:txBody>
      </p:sp>
      <p:sp>
        <p:nvSpPr>
          <p:cNvPr id="9" name="object 2"/>
          <p:cNvSpPr txBox="1"/>
          <p:nvPr/>
        </p:nvSpPr>
        <p:spPr>
          <a:xfrm>
            <a:off x="560439" y="3672347"/>
            <a:ext cx="7521677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>
              <a:spcBef>
                <a:spcPts val="100"/>
              </a:spcBef>
              <a:buSzPct val="100000"/>
              <a:buFont typeface="Arial" pitchFamily="34" charset="0"/>
              <a:buChar char="•"/>
              <a:tabLst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New patients + patients with previous experience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complete </a:t>
            </a:r>
            <a:r>
              <a:rPr sz="2400" dirty="0">
                <a:latin typeface="Times New Roman"/>
                <a:cs typeface="Times New Roman"/>
              </a:rPr>
              <a:t>history taking &amp; thorough </a:t>
            </a:r>
            <a:r>
              <a:rPr sz="2400" spc="-5" dirty="0">
                <a:latin typeface="Times New Roman"/>
                <a:cs typeface="Times New Roman"/>
              </a:rPr>
              <a:t>examinations </a:t>
            </a:r>
            <a:r>
              <a:rPr sz="2400" dirty="0">
                <a:latin typeface="Times New Roman"/>
                <a:cs typeface="Times New Roman"/>
              </a:rPr>
              <a:t>in  which perceptive </a:t>
            </a:r>
            <a:r>
              <a:rPr sz="2400" spc="-5" dirty="0">
                <a:latin typeface="Times New Roman"/>
                <a:cs typeface="Times New Roman"/>
              </a:rPr>
              <a:t>abilities </a:t>
            </a:r>
            <a:r>
              <a:rPr sz="2400" dirty="0">
                <a:latin typeface="Times New Roman"/>
                <a:cs typeface="Times New Roman"/>
              </a:rPr>
              <a:t>of the dentist play an  </a:t>
            </a:r>
            <a:r>
              <a:rPr sz="2400" spc="-5" dirty="0">
                <a:latin typeface="Times New Roman"/>
                <a:cs typeface="Times New Roman"/>
              </a:rPr>
              <a:t>important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role.</a:t>
            </a:r>
          </a:p>
        </p:txBody>
      </p:sp>
      <p:sp>
        <p:nvSpPr>
          <p:cNvPr id="10" name="object 3"/>
          <p:cNvSpPr/>
          <p:nvPr/>
        </p:nvSpPr>
        <p:spPr>
          <a:xfrm>
            <a:off x="8345568" y="2778338"/>
            <a:ext cx="3600400" cy="2808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/>
          <p:cNvSpPr/>
          <p:nvPr/>
        </p:nvSpPr>
        <p:spPr>
          <a:xfrm>
            <a:off x="6711028" y="233802"/>
            <a:ext cx="3096344" cy="2520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708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625</TotalTime>
  <Words>1677</Words>
  <Application>Microsoft Office PowerPoint</Application>
  <PresentationFormat>Widescreen</PresentationFormat>
  <Paragraphs>288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Book Antiqua</vt:lpstr>
      <vt:lpstr>Calibri</vt:lpstr>
      <vt:lpstr>Calibri Light</vt:lpstr>
      <vt:lpstr>Constantia</vt:lpstr>
      <vt:lpstr>Symbol</vt:lpstr>
      <vt:lpstr>Times New Roman</vt:lpstr>
      <vt:lpstr>Wingdings</vt:lpstr>
      <vt:lpstr>Wingdings 3</vt:lpstr>
      <vt:lpstr>Facet</vt:lpstr>
      <vt:lpstr>PowerPoint Presentation</vt:lpstr>
      <vt:lpstr>Specific learning Objectives </vt:lpstr>
      <vt:lpstr>Table of Content </vt:lpstr>
      <vt:lpstr>Introduction</vt:lpstr>
      <vt:lpstr>Definitions</vt:lpstr>
      <vt:lpstr>PowerPoint Presentation</vt:lpstr>
      <vt:lpstr>Treatment plan :-</vt:lpstr>
      <vt:lpstr>PRINCIPLES OF PERCEPTION</vt:lpstr>
      <vt:lpstr>GENERAL INTRODUCTION  TO THE PATIENT</vt:lpstr>
      <vt:lpstr>PowerPoint Presentation</vt:lpstr>
      <vt:lpstr>Motor Skills:</vt:lpstr>
      <vt:lpstr>PowerPoint Presentation</vt:lpstr>
      <vt:lpstr>PowerPoint Presentation</vt:lpstr>
      <vt:lpstr>2. Facial features:</vt:lpstr>
      <vt:lpstr>Lip Examination</vt:lpstr>
      <vt:lpstr>PowerPoint Presentation</vt:lpstr>
      <vt:lpstr>PowerPoint Presentation</vt:lpstr>
      <vt:lpstr>PowerPoint Presentation</vt:lpstr>
      <vt:lpstr>3.  Attitude &amp; Level of Expectation:</vt:lpstr>
      <vt:lpstr>PowerPoint Presentation</vt:lpstr>
      <vt:lpstr>THE HOUSE CLASSIFICATION</vt:lpstr>
      <vt:lpstr>PHILOSOPHIC:</vt:lpstr>
      <vt:lpstr>EXACTING:</vt:lpstr>
      <vt:lpstr>HYSTERICAL:</vt:lpstr>
      <vt:lpstr>INDIFFERENT:</vt:lpstr>
      <vt:lpstr>New Classification</vt:lpstr>
      <vt:lpstr>C. HEALTH HISTORY</vt:lpstr>
      <vt:lpstr>(i) Systemic Status of the Patient:</vt:lpstr>
      <vt:lpstr>DISEASES OF THE JOINTS</vt:lpstr>
      <vt:lpstr>PowerPoint Presentation</vt:lpstr>
      <vt:lpstr>PowerPoint Presentation</vt:lpstr>
      <vt:lpstr>PowerPoint Presentation</vt:lpstr>
      <vt:lpstr>NEUROLOGICAL  DISORDERS:</vt:lpstr>
      <vt:lpstr>PowerPoint Presentation</vt:lpstr>
      <vt:lpstr>PowerPoint Presentation</vt:lpstr>
      <vt:lpstr>TAKE HOME MESSEGE</vt:lpstr>
      <vt:lpstr>Reference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28</cp:revision>
  <dcterms:created xsi:type="dcterms:W3CDTF">2022-05-23T05:15:21Z</dcterms:created>
  <dcterms:modified xsi:type="dcterms:W3CDTF">2023-03-02T03:22:49Z</dcterms:modified>
</cp:coreProperties>
</file>